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y="5143500" cx="9144000"/>
  <p:notesSz cx="6858000" cy="9144000"/>
  <p:embeddedFontLst>
    <p:embeddedFont>
      <p:font typeface="Roboto"/>
      <p:regular r:id="rId48"/>
      <p:bold r:id="rId49"/>
      <p:italic r:id="rId50"/>
      <p:boldItalic r:id="rId51"/>
    </p:embeddedFont>
    <p:embeddedFont>
      <p:font typeface="Montserra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Roboto-regular.fntdata"/><Relationship Id="rId47" Type="http://schemas.openxmlformats.org/officeDocument/2006/relationships/slide" Target="slides/slide39.xml"/><Relationship Id="rId49"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3.xml"/><Relationship Id="rId55" Type="http://schemas.openxmlformats.org/officeDocument/2006/relationships/font" Target="fonts/Montserrat-boldItalic.fntdata"/><Relationship Id="rId10" Type="http://schemas.openxmlformats.org/officeDocument/2006/relationships/slide" Target="slides/slide2.xml"/><Relationship Id="rId54" Type="http://schemas.openxmlformats.org/officeDocument/2006/relationships/font" Target="fonts/Montserrat-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ploscompbiol/article?id=10.1371/journal.pcbi.1003412#pcbi.1003412-Kay1" TargetMode="External"/><Relationship Id="rId3" Type="http://schemas.openxmlformats.org/officeDocument/2006/relationships/hyperlink" Target="https://journals.plos.org/ploscompbiol/article?id=10.1371/journal.pcbi.1003412#pcbi.1003412.s001" TargetMode="External"/><Relationship Id="rId4" Type="http://schemas.openxmlformats.org/officeDocument/2006/relationships/hyperlink" Target="https://journals.plos.org/ploscompbiol/article?id=10.1371/journal.pcbi.1003412#pcbi.1003412.s001" TargetMode="External"/><Relationship Id="rId5" Type="http://schemas.openxmlformats.org/officeDocument/2006/relationships/hyperlink" Target="https://journals.plos.org/ploscompbiol/article?id=10.1371/journal.pcbi.1003412#pcbi.1003412-Schreiner1" TargetMode="External"/><Relationship Id="rId6" Type="http://schemas.openxmlformats.org/officeDocument/2006/relationships/hyperlink" Target="https://journals.plos.org/ploscompbiol/article?id=10.1371/journal.pcbi.1003412#pcbi.1003412-Formisano1" TargetMode="External"/><Relationship Id="rId7" Type="http://schemas.openxmlformats.org/officeDocument/2006/relationships/hyperlink" Target="https://journals.plos.org/ploscompbiol/article?id=10.1371/journal.pcbi.1003412#pcbi.1003412-Moerel1" TargetMode="External"/><Relationship Id="rId8" Type="http://schemas.openxmlformats.org/officeDocument/2006/relationships/hyperlink" Target="https://journals.plos.org/ploscompbiol/article?id=10.1371/journal.pcbi.1003412#pcbi.1003412-Schreiner1"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ontiersin.org/articles/10.3389/fninf.2015.00023/full#B15"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1" Type="http://schemas.openxmlformats.org/officeDocument/2006/relationships/hyperlink" Target="https://www.nature.com/articles/s42003-022-03036-1#Fig4" TargetMode="External"/><Relationship Id="rId10" Type="http://schemas.openxmlformats.org/officeDocument/2006/relationships/hyperlink" Target="https://www.nature.com/articles/s42003-022-03036-1#ref-CR45" TargetMode="External"/><Relationship Id="rId1" Type="http://schemas.openxmlformats.org/officeDocument/2006/relationships/notesMaster" Target="../notesMasters/notesMaster1.xml"/><Relationship Id="rId2" Type="http://schemas.openxmlformats.org/officeDocument/2006/relationships/hyperlink" Target="https://www.nature.com/articles/s42003-022-03036-1#Fig3" TargetMode="External"/><Relationship Id="rId3" Type="http://schemas.openxmlformats.org/officeDocument/2006/relationships/hyperlink" Target="https://www.nature.com/articles/s42003-022-03036-1#Fig3" TargetMode="External"/><Relationship Id="rId4" Type="http://schemas.openxmlformats.org/officeDocument/2006/relationships/hyperlink" Target="https://www.nature.com/articles/s42003-022-03036-1#Fig3" TargetMode="External"/><Relationship Id="rId9" Type="http://schemas.openxmlformats.org/officeDocument/2006/relationships/hyperlink" Target="https://www.nature.com/articles/s42003-022-03036-1#Fig3" TargetMode="External"/><Relationship Id="rId5" Type="http://schemas.openxmlformats.org/officeDocument/2006/relationships/hyperlink" Target="https://www.nature.com/articles/s42003-022-03036-1#Fig3" TargetMode="External"/><Relationship Id="rId6" Type="http://schemas.openxmlformats.org/officeDocument/2006/relationships/hyperlink" Target="https://www.nature.com/articles/s42003-022-03036-1#MOESM5" TargetMode="External"/><Relationship Id="rId7" Type="http://schemas.openxmlformats.org/officeDocument/2006/relationships/hyperlink" Target="https://www.nature.com/articles/s42003-022-03036-1#Fig3" TargetMode="External"/><Relationship Id="rId8" Type="http://schemas.openxmlformats.org/officeDocument/2006/relationships/hyperlink" Target="https://www.nature.com/articles/s42003-022-03036-1#MOESM5"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3-022-01026-4#Fig3" TargetMode="External"/><Relationship Id="rId3" Type="http://schemas.openxmlformats.org/officeDocument/2006/relationships/hyperlink" Target="https://www.nature.com/articles/s41593-022-01026-4#Fig6" TargetMode="External"/><Relationship Id="rId4" Type="http://schemas.openxmlformats.org/officeDocument/2006/relationships/hyperlink" Target="https://www.nature.com/articles/s41593-022-01026-4#Fig6" TargetMode="External"/><Relationship Id="rId5" Type="http://schemas.openxmlformats.org/officeDocument/2006/relationships/hyperlink" Target="https://www.nature.com/articles/s41593-022-01026-4#Fig6" TargetMode="External"/><Relationship Id="rId6" Type="http://schemas.openxmlformats.org/officeDocument/2006/relationships/hyperlink" Target="https://www.nature.com/articles/s41593-022-01026-4#ref-CR53"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rep27755#Fig3"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467-022-28091-4#ref-CR41"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896627318302502#fig4"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1" Type="http://schemas.openxmlformats.org/officeDocument/2006/relationships/hyperlink" Target="https://www.ncbi.nlm.nih.gov/pmc/articles/PMC3556484/#R20" TargetMode="External"/><Relationship Id="rId10" Type="http://schemas.openxmlformats.org/officeDocument/2006/relationships/hyperlink" Target="https://www.ncbi.nlm.nih.gov/pmc/articles/PMC3556484/#R2" TargetMode="External"/><Relationship Id="rId13" Type="http://schemas.openxmlformats.org/officeDocument/2006/relationships/hyperlink" Target="https://www.ncbi.nlm.nih.gov/pmc/articles/PMC3556484/#R22" TargetMode="External"/><Relationship Id="rId12" Type="http://schemas.openxmlformats.org/officeDocument/2006/relationships/hyperlink" Target="https://www.ncbi.nlm.nih.gov/pmc/articles/PMC3556484/#R21" TargetMode="External"/><Relationship Id="rId1" Type="http://schemas.openxmlformats.org/officeDocument/2006/relationships/notesMaster" Target="../notesMasters/notesMaster1.xml"/><Relationship Id="rId2" Type="http://schemas.openxmlformats.org/officeDocument/2006/relationships/hyperlink" Target="https://www.ncbi.nlm.nih.gov/pmc/articles/PMC3556484/#R10" TargetMode="External"/><Relationship Id="rId3" Type="http://schemas.openxmlformats.org/officeDocument/2006/relationships/hyperlink" Target="https://www.ncbi.nlm.nih.gov/pmc/articles/PMC3556484/figure/F2/" TargetMode="External"/><Relationship Id="rId4" Type="http://schemas.openxmlformats.org/officeDocument/2006/relationships/hyperlink" Target="https://www.ncbi.nlm.nih.gov/pmc/articles/PMC3556484/#R11" TargetMode="External"/><Relationship Id="rId9" Type="http://schemas.openxmlformats.org/officeDocument/2006/relationships/hyperlink" Target="https://www.ncbi.nlm.nih.gov/pmc/articles/PMC3556484/#R1" TargetMode="External"/><Relationship Id="rId5" Type="http://schemas.openxmlformats.org/officeDocument/2006/relationships/hyperlink" Target="https://www.ncbi.nlm.nih.gov/pmc/articles/PMC3556484/#R13" TargetMode="External"/><Relationship Id="rId6" Type="http://schemas.openxmlformats.org/officeDocument/2006/relationships/hyperlink" Target="https://www.ncbi.nlm.nih.gov/pmc/articles/PMC3556484/#R3" TargetMode="External"/><Relationship Id="rId7" Type="http://schemas.openxmlformats.org/officeDocument/2006/relationships/hyperlink" Target="https://www.ncbi.nlm.nih.gov/pmc/articles/PMC3556484/#R14" TargetMode="External"/><Relationship Id="rId8" Type="http://schemas.openxmlformats.org/officeDocument/2006/relationships/hyperlink" Target="https://www.ncbi.nlm.nih.gov/pmc/articles/PMC3556484/#R19"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f8bf6b68d_0_29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5" name="Google Shape;195;g13f8bf6b68d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f8861e6b0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3f8861e6b0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000"/>
              </a:lnSpc>
              <a:spcBef>
                <a:spcPts val="0"/>
              </a:spcBef>
              <a:spcAft>
                <a:spcPts val="0"/>
              </a:spcAft>
              <a:buNone/>
            </a:pPr>
            <a:r>
              <a:rPr lang="en" sz="1000">
                <a:solidFill>
                  <a:srgbClr val="202020"/>
                </a:solidFill>
                <a:highlight>
                  <a:srgbClr val="FFFFFF"/>
                </a:highlight>
              </a:rPr>
              <a:t>Here, we use an fMRI “encoding” approach </a:t>
            </a:r>
            <a:r>
              <a:rPr lang="en" sz="1000" u="sng">
                <a:solidFill>
                  <a:srgbClr val="50A1EF"/>
                </a:solidFill>
                <a:highlight>
                  <a:srgbClr val="FFFFFF"/>
                </a:highlight>
                <a:hlinkClick r:id="rId2">
                  <a:extLst>
                    <a:ext uri="{A12FA001-AC4F-418D-AE19-62706E023703}">
                      <ahyp:hlinkClr val="tx"/>
                    </a:ext>
                  </a:extLst>
                </a:hlinkClick>
              </a:rPr>
              <a:t>[24]</a:t>
            </a:r>
            <a:r>
              <a:rPr lang="en" sz="1000">
                <a:solidFill>
                  <a:srgbClr val="202020"/>
                </a:solidFill>
                <a:highlight>
                  <a:srgbClr val="FFFFFF"/>
                </a:highlight>
              </a:rPr>
              <a:t> to compare competing computational models of sound representations and select the </a:t>
            </a:r>
            <a:r>
              <a:rPr i="1" lang="en" sz="1000">
                <a:solidFill>
                  <a:srgbClr val="202020"/>
                </a:solidFill>
                <a:highlight>
                  <a:srgbClr val="FFFFFF"/>
                </a:highlight>
              </a:rPr>
              <a:t>best</a:t>
            </a:r>
            <a:r>
              <a:rPr lang="en" sz="1000">
                <a:solidFill>
                  <a:srgbClr val="202020"/>
                </a:solidFill>
                <a:highlight>
                  <a:srgbClr val="FFFFFF"/>
                </a:highlight>
              </a:rPr>
              <a:t> model as the one that can predict most accurately fMRI response patterns to natural sounds. We focus on three well-defined aspects of the representation of spectral and temporal modulations: (1) </a:t>
            </a:r>
            <a:r>
              <a:rPr i="1" lang="en" sz="1000">
                <a:solidFill>
                  <a:srgbClr val="202020"/>
                </a:solidFill>
                <a:highlight>
                  <a:srgbClr val="FFFFFF"/>
                </a:highlight>
              </a:rPr>
              <a:t>dependency</a:t>
            </a:r>
            <a:r>
              <a:rPr lang="en" sz="1000">
                <a:solidFill>
                  <a:srgbClr val="202020"/>
                </a:solidFill>
                <a:highlight>
                  <a:srgbClr val="FFFFFF"/>
                </a:highlight>
              </a:rPr>
              <a:t>, (2) </a:t>
            </a:r>
            <a:r>
              <a:rPr i="1" lang="en" sz="1000">
                <a:solidFill>
                  <a:srgbClr val="202020"/>
                </a:solidFill>
                <a:highlight>
                  <a:srgbClr val="FFFFFF"/>
                </a:highlight>
              </a:rPr>
              <a:t>frequency specificity</a:t>
            </a:r>
            <a:r>
              <a:rPr lang="en" sz="1000">
                <a:solidFill>
                  <a:srgbClr val="202020"/>
                </a:solidFill>
                <a:highlight>
                  <a:srgbClr val="FFFFFF"/>
                </a:highlight>
              </a:rPr>
              <a:t>, and (3) </a:t>
            </a:r>
            <a:r>
              <a:rPr i="1" lang="en" sz="1000">
                <a:solidFill>
                  <a:srgbClr val="202020"/>
                </a:solidFill>
                <a:highlight>
                  <a:srgbClr val="FFFFFF"/>
                </a:highlight>
              </a:rPr>
              <a:t>spatial organization</a:t>
            </a:r>
            <a:r>
              <a:rPr lang="en" sz="1000">
                <a:solidFill>
                  <a:srgbClr val="202020"/>
                </a:solidFill>
                <a:highlight>
                  <a:srgbClr val="FFFFFF"/>
                </a:highlight>
              </a:rPr>
              <a:t>.</a:t>
            </a:r>
            <a:endParaRPr sz="1000">
              <a:solidFill>
                <a:srgbClr val="202020"/>
              </a:solidFill>
              <a:highlight>
                <a:srgbClr val="FFFFFF"/>
              </a:highlight>
            </a:endParaRPr>
          </a:p>
          <a:p>
            <a:pPr indent="0" lvl="0" marL="0" rtl="0" algn="l">
              <a:lnSpc>
                <a:spcPct val="135000"/>
              </a:lnSpc>
              <a:spcBef>
                <a:spcPts val="1400"/>
              </a:spcBef>
              <a:spcAft>
                <a:spcPts val="0"/>
              </a:spcAft>
              <a:buNone/>
            </a:pPr>
            <a:r>
              <a:rPr lang="en" sz="1000">
                <a:solidFill>
                  <a:srgbClr val="202020"/>
                </a:solidFill>
                <a:highlight>
                  <a:srgbClr val="FFFFFF"/>
                </a:highlight>
              </a:rPr>
              <a:t>Dependency refers to the relation between spectral and temporal processing. The spectrogram of natural sounds is characterized by concurrent spectral and temporal modulations and these sound qualities might be represented jointly or independently of each other. An </a:t>
            </a:r>
            <a:r>
              <a:rPr i="1" lang="en" sz="1000">
                <a:solidFill>
                  <a:srgbClr val="202020"/>
                </a:solidFill>
                <a:highlight>
                  <a:srgbClr val="FFFFFF"/>
                </a:highlight>
              </a:rPr>
              <a:t>independent</a:t>
            </a:r>
            <a:r>
              <a:rPr lang="en" sz="1000">
                <a:solidFill>
                  <a:srgbClr val="202020"/>
                </a:solidFill>
                <a:highlight>
                  <a:srgbClr val="FFFFFF"/>
                </a:highlight>
              </a:rPr>
              <a:t> representation implies separate processing mechanisms for spectral and temporal modulations, such that the response to one dimension is invariant to a change in the other dimension. By contrast, a </a:t>
            </a:r>
            <a:r>
              <a:rPr i="1" lang="en" sz="1000">
                <a:solidFill>
                  <a:srgbClr val="202020"/>
                </a:solidFill>
                <a:highlight>
                  <a:srgbClr val="FFFFFF"/>
                </a:highlight>
              </a:rPr>
              <a:t>joint</a:t>
            </a:r>
            <a:r>
              <a:rPr lang="en" sz="1000">
                <a:solidFill>
                  <a:srgbClr val="202020"/>
                </a:solidFill>
                <a:highlight>
                  <a:srgbClr val="FFFFFF"/>
                </a:highlight>
              </a:rPr>
              <a:t> representation relies on combined selectivity for the conjunction of spectral and temporal modulations. The joint representation can be modeled as an array of spectro-temporal filters that are selective for combinations of spectral and temporal modulations (</a:t>
            </a:r>
            <a:r>
              <a:rPr lang="en" sz="1000" u="sng">
                <a:solidFill>
                  <a:srgbClr val="50A1EF"/>
                </a:solidFill>
                <a:highlight>
                  <a:srgbClr val="FFFFFF"/>
                </a:highlight>
                <a:hlinkClick r:id="rId3">
                  <a:extLst>
                    <a:ext uri="{A12FA001-AC4F-418D-AE19-62706E023703}">
                      <ahyp:hlinkClr val="tx"/>
                    </a:ext>
                  </a:extLst>
                </a:hlinkClick>
              </a:rPr>
              <a:t>Figure S1A</a:t>
            </a:r>
            <a:r>
              <a:rPr lang="en" sz="1000">
                <a:solidFill>
                  <a:srgbClr val="202020"/>
                </a:solidFill>
                <a:highlight>
                  <a:srgbClr val="FFFFFF"/>
                </a:highlight>
              </a:rPr>
              <a:t>), whereas the independent representation can be seen as a bank of filters that are selective for either temporal or spectral modulations (</a:t>
            </a:r>
            <a:r>
              <a:rPr lang="en" sz="1000" u="sng">
                <a:solidFill>
                  <a:srgbClr val="50A1EF"/>
                </a:solidFill>
                <a:highlight>
                  <a:srgbClr val="FFFFFF"/>
                </a:highlight>
                <a:hlinkClick r:id="rId4">
                  <a:extLst>
                    <a:ext uri="{A12FA001-AC4F-418D-AE19-62706E023703}">
                      <ahyp:hlinkClr val="tx"/>
                    </a:ext>
                  </a:extLst>
                </a:hlinkClick>
              </a:rPr>
              <a:t>Figure S1B</a:t>
            </a:r>
            <a:r>
              <a:rPr lang="en" sz="1000">
                <a:solidFill>
                  <a:srgbClr val="202020"/>
                </a:solidFill>
                <a:highlight>
                  <a:srgbClr val="FFFFFF"/>
                </a:highlight>
              </a:rPr>
              <a:t>). In other words, the two models differ with respect to the dimensions employed by the auditory cortex to encode natural sounds (combined spectro-temporal modulations, and spectral and temporal modulations alone, respectively). Testing for the interdependency of spectral and temporal modulation processing has relevant implications, as the superiority of such a model would indicate that results obtained using sounds that only vary along one dimension (e.g. amplitude modulated tones or stationary ripples) cannot be generalized to mechanisms of representation and processing of natural sounds.</a:t>
            </a:r>
            <a:endParaRPr sz="1000">
              <a:solidFill>
                <a:srgbClr val="202020"/>
              </a:solidFill>
              <a:highlight>
                <a:srgbClr val="FFFFFF"/>
              </a:highlight>
            </a:endParaRPr>
          </a:p>
          <a:p>
            <a:pPr indent="0" lvl="0" marL="0" rtl="0" algn="l">
              <a:lnSpc>
                <a:spcPct val="135000"/>
              </a:lnSpc>
              <a:spcBef>
                <a:spcPts val="1400"/>
              </a:spcBef>
              <a:spcAft>
                <a:spcPts val="0"/>
              </a:spcAft>
              <a:buNone/>
            </a:pPr>
            <a:r>
              <a:rPr lang="en" sz="1000">
                <a:solidFill>
                  <a:srgbClr val="202020"/>
                </a:solidFill>
                <a:highlight>
                  <a:srgbClr val="FFFFFF"/>
                </a:highlight>
              </a:rPr>
              <a:t>The analysis of the spectro-temporal modulation content of the sound spectrogram can be global (2D Fourier transform) or localized (e.g wavelet transform). A global representation indicates integration along the frequency axis, while in a local analysis spectral and temporal modulations are encoded in a </a:t>
            </a:r>
            <a:r>
              <a:rPr i="1" lang="en" sz="1000">
                <a:solidFill>
                  <a:srgbClr val="202020"/>
                </a:solidFill>
                <a:highlight>
                  <a:srgbClr val="FFFFFF"/>
                </a:highlight>
              </a:rPr>
              <a:t>frequency-specific</a:t>
            </a:r>
            <a:r>
              <a:rPr lang="en" sz="1000">
                <a:solidFill>
                  <a:srgbClr val="202020"/>
                </a:solidFill>
                <a:highlight>
                  <a:srgbClr val="FFFFFF"/>
                </a:highlight>
              </a:rPr>
              <a:t> fashion. Frequency specific responses are ubiquitous in the auditory cortex; yet it is not clear how this dimension is exploited for the representation of natural sounds. Understanding the nature of the modulation analysis performed by the human auditory cortex can provide insights about the functional role of this representational mechanism.</a:t>
            </a:r>
            <a:endParaRPr sz="1000">
              <a:solidFill>
                <a:srgbClr val="202020"/>
              </a:solidFill>
              <a:highlight>
                <a:srgbClr val="FFFFFF"/>
              </a:highlight>
            </a:endParaRPr>
          </a:p>
          <a:p>
            <a:pPr indent="0" lvl="0" marL="0" rtl="0" algn="l">
              <a:lnSpc>
                <a:spcPct val="135000"/>
              </a:lnSpc>
              <a:spcBef>
                <a:spcPts val="1400"/>
              </a:spcBef>
              <a:spcAft>
                <a:spcPts val="0"/>
              </a:spcAft>
              <a:buNone/>
            </a:pPr>
            <a:r>
              <a:rPr lang="en" sz="1000">
                <a:solidFill>
                  <a:srgbClr val="202020"/>
                </a:solidFill>
                <a:highlight>
                  <a:srgbClr val="FFFFFF"/>
                </a:highlight>
              </a:rPr>
              <a:t>Finally, the third aspect that we consider is the existence and layout of a large-scale spatial organization of spectro-temporal modulation tuning. Topographic maps of stimulus dimensions are a well-established organizational principle of the auditory cortex </a:t>
            </a:r>
            <a:r>
              <a:rPr lang="en" sz="1000" u="sng">
                <a:solidFill>
                  <a:srgbClr val="50A1EF"/>
                </a:solidFill>
                <a:highlight>
                  <a:srgbClr val="FFFFFF"/>
                </a:highlight>
                <a:hlinkClick r:id="rId5">
                  <a:extLst>
                    <a:ext uri="{A12FA001-AC4F-418D-AE19-62706E023703}">
                      <ahyp:hlinkClr val="tx"/>
                    </a:ext>
                  </a:extLst>
                </a:hlinkClick>
              </a:rPr>
              <a:t>[25]</a:t>
            </a:r>
            <a:r>
              <a:rPr lang="en" sz="1000">
                <a:solidFill>
                  <a:srgbClr val="202020"/>
                </a:solidFill>
                <a:highlight>
                  <a:srgbClr val="FFFFFF"/>
                </a:highlight>
              </a:rPr>
              <a:t>. In humans, the primary </a:t>
            </a:r>
            <a:r>
              <a:rPr lang="en" sz="1000" u="sng">
                <a:solidFill>
                  <a:srgbClr val="50A1EF"/>
                </a:solidFill>
                <a:highlight>
                  <a:srgbClr val="FFFFFF"/>
                </a:highlight>
                <a:hlinkClick r:id="rId6">
                  <a:extLst>
                    <a:ext uri="{A12FA001-AC4F-418D-AE19-62706E023703}">
                      <ahyp:hlinkClr val="tx"/>
                    </a:ext>
                  </a:extLst>
                </a:hlinkClick>
              </a:rPr>
              <a:t>[26]</a:t>
            </a:r>
            <a:r>
              <a:rPr lang="en" sz="1000">
                <a:solidFill>
                  <a:srgbClr val="202020"/>
                </a:solidFill>
                <a:highlight>
                  <a:srgbClr val="FFFFFF"/>
                </a:highlight>
              </a:rPr>
              <a:t> as well as the non-primary </a:t>
            </a:r>
            <a:r>
              <a:rPr lang="en" sz="1000" u="sng">
                <a:solidFill>
                  <a:srgbClr val="50A1EF"/>
                </a:solidFill>
                <a:highlight>
                  <a:srgbClr val="FFFFFF"/>
                </a:highlight>
                <a:hlinkClick r:id="rId7">
                  <a:extLst>
                    <a:ext uri="{A12FA001-AC4F-418D-AE19-62706E023703}">
                      <ahyp:hlinkClr val="tx"/>
                    </a:ext>
                  </a:extLst>
                </a:hlinkClick>
              </a:rPr>
              <a:t>[27]</a:t>
            </a:r>
            <a:r>
              <a:rPr lang="en" sz="1000">
                <a:solidFill>
                  <a:srgbClr val="202020"/>
                </a:solidFill>
                <a:highlight>
                  <a:srgbClr val="FFFFFF"/>
                </a:highlight>
              </a:rPr>
              <a:t> auditory cortex contain multiple topographic representations of sound frequency (tonotopic maps). Beyond tonotopy, however, the spatial organization of other sound features remains elusive </a:t>
            </a:r>
            <a:r>
              <a:rPr lang="en" sz="1000" u="sng">
                <a:solidFill>
                  <a:srgbClr val="50A1EF"/>
                </a:solidFill>
                <a:highlight>
                  <a:srgbClr val="FFFFFF"/>
                </a:highlight>
                <a:hlinkClick r:id="rId8">
                  <a:extLst>
                    <a:ext uri="{A12FA001-AC4F-418D-AE19-62706E023703}">
                      <ahyp:hlinkClr val="tx"/>
                    </a:ext>
                  </a:extLst>
                </a:hlinkClick>
              </a:rPr>
              <a:t>[25]</a:t>
            </a:r>
            <a:r>
              <a:rPr lang="en" sz="1000">
                <a:solidFill>
                  <a:srgbClr val="202020"/>
                </a:solidFill>
                <a:highlight>
                  <a:srgbClr val="FFFFFF"/>
                </a:highlight>
              </a:rPr>
              <a:t>. Our methodological approach provides the possibility to obtain maps of multiple sound features and feature-combinations from the same set of fMRI responses and within the ecologically and behaviorally-relevant context of natural sounds processing. Here, we exploit this possibility to study the regional specificity and the spatial organization of spectro-temporal modulation tuning. Such knowledge can reveal the representational and computational basis underlying the functional specialization of auditory cortical subdivisions.</a:t>
            </a:r>
            <a:endParaRPr sz="1000">
              <a:solidFill>
                <a:srgbClr val="202020"/>
              </a:solidFill>
              <a:highlight>
                <a:srgbClr val="FFFFFF"/>
              </a:highlight>
            </a:endParaRPr>
          </a:p>
          <a:p>
            <a:pPr indent="0" lvl="0" marL="0" rtl="0" algn="l">
              <a:lnSpc>
                <a:spcPct val="115000"/>
              </a:lnSpc>
              <a:spcBef>
                <a:spcPts val="1400"/>
              </a:spcBef>
              <a:spcAft>
                <a:spcPts val="0"/>
              </a:spcAft>
              <a:buNone/>
            </a:pPr>
            <a:r>
              <a:rPr lang="en" sz="1000">
                <a:solidFill>
                  <a:srgbClr val="202020"/>
                </a:solidFill>
                <a:highlight>
                  <a:srgbClr val="FFFFFF"/>
                </a:highlight>
              </a:rPr>
              <a:t>Our results show that the representation of natural sounds in the human auditory cortex relies on a frequency-specific analysis of combined spectro-temporal modulations.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sz="1000">
                <a:solidFill>
                  <a:srgbClr val="202020"/>
                </a:solidFill>
                <a:highlight>
                  <a:srgbClr val="FFFFFF"/>
                </a:highlight>
              </a:rPr>
              <a:t>Specifically, our fMRI results suggest that neuronal populations in posterior/dorsal auditory regions preferably encode coarse spectral information with high temporal precision. Vice-versa, neuronal populations in anterior/ventral auditory regions preferably encode fine-grained spectral information with low temporal precision. We propose that such a multi-resolution analysis may be crucially relevant for flexible and behaviorally-relevant sound processing and may constitute one of the computational underpinnings of functional specialization in auditory cortex.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f8861e6b0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3f8861e6b0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Naturalistic stimuli -&gt; reading books, listening to stories, watching a movie</a:t>
            </a:r>
            <a:endParaRPr/>
          </a:p>
          <a:p>
            <a:pPr indent="0" lvl="0" marL="0" rtl="0" algn="l">
              <a:spcBef>
                <a:spcPts val="0"/>
              </a:spcBef>
              <a:spcAft>
                <a:spcPts val="0"/>
              </a:spcAft>
              <a:buNone/>
            </a:pPr>
            <a:r>
              <a:rPr lang="en"/>
              <a:t>The properties of the stimulus that affect brain activity are increasing, so simple representations of the stimuli capture less variance of the brain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Meanwhile we have huge progress in deep learning in the last 10 years that gives us AI models that can do many tasks. Of course they are not perfect, and are sometimes flawed, but there is the question of whether we can use their internal representations of the world as rich stimulus representations that perhaps capture some of the properties that are also relevant for the processing in the brain.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comes to encoding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f8861e6b0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3f8861e6b0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3f8861e6b0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3f8861e6b0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we discuss the choice of a mapping model in the context of three overarching desiderata: predictive accuracy, interpretability, and biological plausibility.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show that, contrary to popular intuition, these desiderata do not map cleanly onto the linear/nonlinear divide; instead, each desideratum can refer to multiple research goals, each of which imposes its own constraints on the mapping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Moreover, we argue that, instead of categorically treating the mapping models as linear or nonlinear, we should instead aim to estimate the complexity of these models.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show that, in many cases, complexity provides a more accurate reflection of restrictions imposed by various research goals.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3f8861e6b0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3f8861e6b0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3f8861e6b0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3f8861e6b0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3f8861e6b0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3f8861e6b0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3f8861e6b0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3f8861e6b0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3f8861e6b0_0_10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13f8861e6b0_0_10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3f8861e6b0_0_10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13f8861e6b0_0_10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f8bf6b68d_0_3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3f8bf6b68d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3f8861e6b0_0_10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13f8861e6b0_0_10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3f8861e6b0_0_10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82828"/>
                </a:solidFill>
                <a:highlight>
                  <a:srgbClr val="FFFFFF"/>
                </a:highlight>
                <a:latin typeface="Georgia"/>
                <a:ea typeface="Georgia"/>
                <a:cs typeface="Georgia"/>
                <a:sym typeface="Georgia"/>
              </a:rPr>
              <a:t>Three typical methods for visualizing fMRI data are used here to visualize a single data set (</a:t>
            </a:r>
            <a:r>
              <a:rPr lang="en" sz="1050">
                <a:solidFill>
                  <a:srgbClr val="808080"/>
                </a:solidFill>
                <a:highlight>
                  <a:srgbClr val="FFFFFF"/>
                </a:highlight>
                <a:uFill>
                  <a:noFill/>
                </a:uFill>
                <a:latin typeface="Georgia"/>
                <a:ea typeface="Georgia"/>
                <a:cs typeface="Georgia"/>
                <a:sym typeface="Georgia"/>
                <a:hlinkClick r:id="rId2">
                  <a:extLst>
                    <a:ext uri="{A12FA001-AC4F-418D-AE19-62706E023703}">
                      <ahyp:hlinkClr val="tx"/>
                    </a:ext>
                  </a:extLst>
                </a:hlinkClick>
              </a:rPr>
              <a:t>Huth et al., 2012</a:t>
            </a:r>
            <a:r>
              <a:rPr lang="en" sz="1050">
                <a:solidFill>
                  <a:srgbClr val="282828"/>
                </a:solidFill>
                <a:highlight>
                  <a:srgbClr val="FFFFFF"/>
                </a:highlight>
                <a:latin typeface="Georgia"/>
                <a:ea typeface="Georgia"/>
                <a:cs typeface="Georgia"/>
                <a:sym typeface="Georgia"/>
              </a:rPr>
              <a:t>). (A) A single axial slice from an anatomical image is shown overlain with functional data exceeding statistical threshold. It is difficult to recognize anatomical features in this view and much of the functional data is hidden. (B) A maximum intensity projection (i.e., a glass brain view) is shown along with all functional data that exceeds a statistical threshold. This view shows more of the functional data than can be seen in the single slice but the anatomical location of these signals is obscured. (C) An inflated cortical surface is shown with curvature highlighted in grayscale, and overlain with functional data exceeding statistical threshold. The anatomical location of the functional data is clearer than in the other views, but multiple views are required to see all of the data. None of these standard visualizations show all of the data in a succinct and interpretable way.</a:t>
            </a:r>
            <a:endParaRPr sz="1050">
              <a:solidFill>
                <a:srgbClr val="282828"/>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050">
              <a:solidFill>
                <a:srgbClr val="282828"/>
              </a:solidFill>
              <a:highlight>
                <a:srgbClr val="FFFFFF"/>
              </a:highlight>
              <a:latin typeface="Georgia"/>
              <a:ea typeface="Georgia"/>
              <a:cs typeface="Georgia"/>
              <a:sym typeface="Georgia"/>
            </a:endParaRPr>
          </a:p>
          <a:p>
            <a:pPr indent="0" lvl="0" marL="0" rtl="0" algn="l">
              <a:spcBef>
                <a:spcPts val="0"/>
              </a:spcBef>
              <a:spcAft>
                <a:spcPts val="0"/>
              </a:spcAft>
              <a:buNone/>
            </a:pPr>
            <a:r>
              <a:rPr lang="en" sz="1200">
                <a:solidFill>
                  <a:srgbClr val="282828"/>
                </a:solidFill>
                <a:highlight>
                  <a:srgbClr val="F7F7F7"/>
                </a:highlight>
                <a:latin typeface="Georgia"/>
                <a:ea typeface="Georgia"/>
                <a:cs typeface="Georgia"/>
                <a:sym typeface="Georgia"/>
              </a:rPr>
              <a:t>Pycortex improves the process of fMRI visualization in a number of ways. First, pycortex integrates a number of tools to generate high quality cortical surface reconstructions. Pycortex uses these surfaces to sample functional data using a novel projection algorithm that results in much higher resolution visualizations. Finally, we draw on the power of modern graphics cards to provide a highly interactive, accurate, and portable visualization platform that works from within any modern web browser.</a:t>
            </a:r>
            <a:endParaRPr sz="1050">
              <a:solidFill>
                <a:srgbClr val="282828"/>
              </a:solidFill>
              <a:highlight>
                <a:srgbClr val="FFFFFF"/>
              </a:highlight>
              <a:latin typeface="Georgia"/>
              <a:ea typeface="Georgia"/>
              <a:cs typeface="Georgia"/>
              <a:sym typeface="Georgia"/>
            </a:endParaRPr>
          </a:p>
        </p:txBody>
      </p:sp>
      <p:sp>
        <p:nvSpPr>
          <p:cNvPr id="618" name="Google Shape;618;g13f8861e6b0_0_10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3f8bf6b68d_0_1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13f8bf6b68d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3f8861e6b0_0_10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13f8861e6b0_0_10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3f8861e6b0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3f8861e6b0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 new word i is read, brain activity is well predicted by the neural network latent representation of context and the predictability decreases as the brain integrates the word and changes its own representation of context. Secondly, the neural network embedding of word i can predict the MEG activity when word i is presented to the subject, revealing that it is correlated with the brain’s own representation of word i. Moreover, we obtain that the activity is predicted in different regions of the brain with varying delay. The delay is consistent with the placement of each region on the processing pathway that starts in the visual cortex and moves to higher level regions.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3f8861e6b0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3f8861e6b0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also able to use our models to map context sensitivity across the cortex. These results suggest that LSTM language models learn high-level representations that are related to representations in the human brain.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Context length preference across cortex. An index of context length preference is computed for each voxel in one subject (S1) and projected onto that subject’s cortical surface. Voxels shown in blue are best modeled using short context, while red voxels are best modeled with long context. Non-significantly predicted voxels (mean r &lt; 0.11) are gray. Insets show model performance with each context length for two representative voxels, one that prefers short context (right) and one long (left). Generally, voxels in low-level language areas (AC) prefer short context, while voxels in higher-level language areas prefer long.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3f8861e6b0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3f8861e6b0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in the transformer models, we find an interaction between layer depth and context length, and between layer depth and attention type. We finally hypothesize that altering BERT to better align with brain recordings would enable it to also better understand language. Probing the altered BERT using syntactic NLP tasks reveals that the model with increased brain-alignment outperforms the original model.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3f8861e6b0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3f8861e6b0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222222"/>
                </a:solidFill>
                <a:highlight>
                  <a:srgbClr val="FFFFFF"/>
                </a:highlight>
                <a:latin typeface="Roboto"/>
                <a:ea typeface="Roboto"/>
                <a:cs typeface="Roboto"/>
                <a:sym typeface="Roboto"/>
              </a:rPr>
              <a:t>In fMRI, the brain scores of the visual embedding peak in the early visual cortex (V1) (mean brain scores across voxels: </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0.022 ± 0.003, </a:t>
            </a:r>
            <a:r>
              <a:rPr i="1" lang="en" sz="1700">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−11</a:t>
            </a:r>
            <a:r>
              <a:rPr lang="en" sz="1700">
                <a:solidFill>
                  <a:srgbClr val="222222"/>
                </a:solidFill>
                <a:highlight>
                  <a:srgbClr val="FFFFFF"/>
                </a:highlight>
                <a:latin typeface="Roboto"/>
                <a:ea typeface="Roboto"/>
                <a:cs typeface="Roboto"/>
                <a:sym typeface="Roboto"/>
              </a:rPr>
              <a:t>). By contrast, the brain scores of lexical embedding peak in the left superior temporal gyrus (</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0.052 ± 0.004, </a:t>
            </a:r>
            <a:r>
              <a:rPr i="1" lang="en" sz="1700">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−13</a:t>
            </a:r>
            <a:r>
              <a:rPr lang="en" sz="1700">
                <a:solidFill>
                  <a:srgbClr val="222222"/>
                </a:solidFill>
                <a:highlight>
                  <a:srgbClr val="FFFFFF"/>
                </a:highlight>
                <a:latin typeface="Roboto"/>
                <a:ea typeface="Roboto"/>
                <a:cs typeface="Roboto"/>
                <a:sym typeface="Roboto"/>
              </a:rPr>
              <a:t>) as well as in the inferior temporal cortex and middle frontal gyrus (</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0.053 ± 0.003, </a:t>
            </a:r>
            <a:r>
              <a:rPr i="1" lang="en" sz="1700">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−15</a:t>
            </a:r>
            <a:r>
              <a:rPr lang="en" sz="1700">
                <a:solidFill>
                  <a:srgbClr val="222222"/>
                </a:solidFill>
                <a:highlight>
                  <a:srgbClr val="FFFFFF"/>
                </a:highlight>
                <a:latin typeface="Roboto"/>
                <a:ea typeface="Roboto"/>
                <a:cs typeface="Roboto"/>
                <a:sym typeface="Roboto"/>
              </a:rPr>
              <a:t>) and are significant across the entire language and reading network (Fig. </a:t>
            </a:r>
            <a:r>
              <a:rPr lang="en" sz="1700" u="sng">
                <a:solidFill>
                  <a:srgbClr val="006699"/>
                </a:solidFill>
                <a:highlight>
                  <a:srgbClr val="FFFFFF"/>
                </a:highlight>
                <a:latin typeface="Roboto"/>
                <a:ea typeface="Roboto"/>
                <a:cs typeface="Roboto"/>
                <a:sym typeface="Roboto"/>
                <a:hlinkClick r:id="rId2">
                  <a:extLst>
                    <a:ext uri="{A12FA001-AC4F-418D-AE19-62706E023703}">
                      <ahyp:hlinkClr val="tx"/>
                    </a:ext>
                  </a:extLst>
                </a:hlinkClick>
              </a:rPr>
              <a:t>3</a:t>
            </a:r>
            <a:r>
              <a:rPr lang="en" sz="1700">
                <a:solidFill>
                  <a:srgbClr val="222222"/>
                </a:solidFill>
                <a:highlight>
                  <a:srgbClr val="FFFFFF"/>
                </a:highlight>
                <a:latin typeface="Roboto"/>
                <a:ea typeface="Roboto"/>
                <a:cs typeface="Roboto"/>
                <a:sym typeface="Roboto"/>
              </a:rPr>
              <a:t>b). Finally, the brain scores of the compositional embedding are significantly higher than those of lexical of embeddings in the superior temporal gyrus (Δ</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0.012 ± 0.001, </a:t>
            </a:r>
            <a:r>
              <a:rPr i="1" lang="en" sz="1700">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the angular gyrus (Δ</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0.010 ± 0.001, </a:t>
            </a:r>
            <a:r>
              <a:rPr i="1" lang="en" sz="1700">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the infero-frontal cortex (Δ</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0.016 ± 0.001, </a:t>
            </a:r>
            <a:r>
              <a:rPr i="1" lang="en" sz="1700">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−16</a:t>
            </a:r>
            <a:r>
              <a:rPr lang="en" sz="1700">
                <a:solidFill>
                  <a:srgbClr val="222222"/>
                </a:solidFill>
                <a:highlight>
                  <a:srgbClr val="FFFFFF"/>
                </a:highlight>
                <a:latin typeface="Roboto"/>
                <a:ea typeface="Roboto"/>
                <a:cs typeface="Roboto"/>
                <a:sym typeface="Roboto"/>
              </a:rPr>
              <a:t>) and the dorsolateral prefrontal cortex (Δ</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0.012 ± 0.001, </a:t>
            </a:r>
            <a:r>
              <a:rPr i="1" lang="en" sz="1700">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−13</a:t>
            </a:r>
            <a:r>
              <a:rPr lang="en" sz="1700">
                <a:solidFill>
                  <a:srgbClr val="222222"/>
                </a:solidFill>
                <a:highlight>
                  <a:srgbClr val="FFFFFF"/>
                </a:highlight>
                <a:latin typeface="Roboto"/>
                <a:ea typeface="Roboto"/>
                <a:cs typeface="Roboto"/>
                <a:sym typeface="Roboto"/>
              </a:rPr>
              <a:t>). While these effects are lateralized (left hemisphere versus right hemisphere: Δ</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0.010 ± 0.001, </a:t>
            </a:r>
            <a:r>
              <a:rPr i="1" lang="en" sz="1700">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−14</a:t>
            </a:r>
            <a:r>
              <a:rPr lang="en" sz="1700">
                <a:solidFill>
                  <a:srgbClr val="222222"/>
                </a:solidFill>
                <a:highlight>
                  <a:srgbClr val="FFFFFF"/>
                </a:highlight>
                <a:latin typeface="Roboto"/>
                <a:ea typeface="Roboto"/>
                <a:cs typeface="Roboto"/>
                <a:sym typeface="Roboto"/>
              </a:rPr>
              <a:t>), they are significant across a remarkably large number of bilateral areas (Fig. </a:t>
            </a:r>
            <a:r>
              <a:rPr lang="en" sz="1700" u="sng">
                <a:solidFill>
                  <a:srgbClr val="006699"/>
                </a:solidFill>
                <a:highlight>
                  <a:srgbClr val="FFFFFF"/>
                </a:highlight>
                <a:latin typeface="Roboto"/>
                <a:ea typeface="Roboto"/>
                <a:cs typeface="Roboto"/>
                <a:sym typeface="Roboto"/>
                <a:hlinkClick r:id="rId3">
                  <a:extLst>
                    <a:ext uri="{A12FA001-AC4F-418D-AE19-62706E023703}">
                      <ahyp:hlinkClr val="tx"/>
                    </a:ext>
                  </a:extLst>
                </a:hlinkClick>
              </a:rPr>
              <a:t>3</a:t>
            </a:r>
            <a:r>
              <a:rPr lang="en" sz="1700">
                <a:solidFill>
                  <a:srgbClr val="222222"/>
                </a:solidFill>
                <a:highlight>
                  <a:srgbClr val="FFFFFF"/>
                </a:highlight>
                <a:latin typeface="Roboto"/>
                <a:ea typeface="Roboto"/>
                <a:cs typeface="Roboto"/>
                <a:sym typeface="Roboto"/>
              </a:rPr>
              <a:t>b). Lexical and compositional embeddings accurately predict brain responses in the early visual cortex. This result is not necessarily surprising: language embeddings encode features (e.g., position of words in the sentence, beginning/end of the sentence) that correlate with visual information (words are flashed at a screen, and the sentences are separated by pauses). Critically, the gain (Δ</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of these embeddings remain very small, suggesting that this effect is mainly driven by the covariance between low-level and high-level representations of words.</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700">
                <a:solidFill>
                  <a:srgbClr val="222222"/>
                </a:solidFill>
                <a:highlight>
                  <a:srgbClr val="FFFFFF"/>
                </a:highlight>
                <a:latin typeface="Roboto"/>
                <a:ea typeface="Roboto"/>
                <a:cs typeface="Roboto"/>
                <a:sym typeface="Roboto"/>
              </a:rPr>
              <a:t>To characterize the dynamics of these brain representations, we perform the same analysis using source-localized MEG recordings. The resulting brain scores are consistent with—although less spatially precise than—the above fMRI results (Fig. </a:t>
            </a:r>
            <a:r>
              <a:rPr lang="en" sz="1700" u="sng">
                <a:solidFill>
                  <a:srgbClr val="006699"/>
                </a:solidFill>
                <a:highlight>
                  <a:srgbClr val="FFFFFF"/>
                </a:highlight>
                <a:latin typeface="Roboto"/>
                <a:ea typeface="Roboto"/>
                <a:cs typeface="Roboto"/>
                <a:sym typeface="Roboto"/>
                <a:hlinkClick r:id="rId4">
                  <a:extLst>
                    <a:ext uri="{A12FA001-AC4F-418D-AE19-62706E023703}">
                      <ahyp:hlinkClr val="tx"/>
                    </a:ext>
                  </a:extLst>
                </a:hlinkClick>
              </a:rPr>
              <a:t>3</a:t>
            </a:r>
            <a:r>
              <a:rPr lang="en" sz="1700">
                <a:solidFill>
                  <a:srgbClr val="222222"/>
                </a:solidFill>
                <a:highlight>
                  <a:srgbClr val="FFFFFF"/>
                </a:highlight>
                <a:latin typeface="Roboto"/>
                <a:ea typeface="Roboto"/>
                <a:cs typeface="Roboto"/>
                <a:sym typeface="Roboto"/>
              </a:rPr>
              <a:t>c, average brain score between 0 and 2 s). For clarity, Fig. </a:t>
            </a:r>
            <a:r>
              <a:rPr lang="en" sz="1700" u="sng">
                <a:solidFill>
                  <a:srgbClr val="006699"/>
                </a:solidFill>
                <a:highlight>
                  <a:srgbClr val="FFFFFF"/>
                </a:highlight>
                <a:latin typeface="Roboto"/>
                <a:ea typeface="Roboto"/>
                <a:cs typeface="Roboto"/>
                <a:sym typeface="Roboto"/>
                <a:hlinkClick r:id="rId5">
                  <a:extLst>
                    <a:ext uri="{A12FA001-AC4F-418D-AE19-62706E023703}">
                      <ahyp:hlinkClr val="tx"/>
                    </a:ext>
                  </a:extLst>
                </a:hlinkClick>
              </a:rPr>
              <a:t>3</a:t>
            </a:r>
            <a:r>
              <a:rPr lang="en" sz="1700">
                <a:solidFill>
                  <a:srgbClr val="222222"/>
                </a:solidFill>
                <a:highlight>
                  <a:srgbClr val="FFFFFF"/>
                </a:highlight>
                <a:latin typeface="Roboto"/>
                <a:ea typeface="Roboto"/>
                <a:cs typeface="Roboto"/>
                <a:sym typeface="Roboto"/>
              </a:rPr>
              <a:t>d and Supplementary Movie </a:t>
            </a:r>
            <a:r>
              <a:rPr lang="en" sz="1700" u="sng">
                <a:solidFill>
                  <a:srgbClr val="006699"/>
                </a:solidFill>
                <a:highlight>
                  <a:srgbClr val="FFFFFF"/>
                </a:highlight>
                <a:latin typeface="Roboto"/>
                <a:ea typeface="Roboto"/>
                <a:cs typeface="Roboto"/>
                <a:sym typeface="Roboto"/>
                <a:hlinkClick r:id="rId6">
                  <a:extLst>
                    <a:ext uri="{A12FA001-AC4F-418D-AE19-62706E023703}">
                      <ahyp:hlinkClr val="tx"/>
                    </a:ext>
                  </a:extLst>
                </a:hlinkClick>
              </a:rPr>
              <a:t>2</a:t>
            </a:r>
            <a:r>
              <a:rPr lang="en" sz="1700">
                <a:solidFill>
                  <a:srgbClr val="222222"/>
                </a:solidFill>
                <a:highlight>
                  <a:srgbClr val="FFFFFF"/>
                </a:highlight>
                <a:latin typeface="Roboto"/>
                <a:ea typeface="Roboto"/>
                <a:cs typeface="Roboto"/>
                <a:sym typeface="Roboto"/>
              </a:rPr>
              <a:t> plot the gain in MEG scores: i.e., the difference of prediction performance between i) word and visual embeddings (green) and ii) the difference between compositional and word embedding (red). The brain scores of the visual embedding peak around 100 ms in V1 (</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0.008 ± 0.002, </a:t>
            </a:r>
            <a:r>
              <a:rPr i="1" lang="en" sz="1700">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−3</a:t>
            </a:r>
            <a:r>
              <a:rPr lang="en" sz="1700">
                <a:solidFill>
                  <a:srgbClr val="222222"/>
                </a:solidFill>
                <a:highlight>
                  <a:srgbClr val="FFFFFF"/>
                </a:highlight>
                <a:latin typeface="Roboto"/>
                <a:ea typeface="Roboto"/>
                <a:cs typeface="Roboto"/>
                <a:sym typeface="Roboto"/>
              </a:rPr>
              <a:t>), and rapidly propagate to higher-level areas (Fig. </a:t>
            </a:r>
            <a:r>
              <a:rPr lang="en" sz="1700" u="sng">
                <a:solidFill>
                  <a:srgbClr val="006699"/>
                </a:solidFill>
                <a:highlight>
                  <a:srgbClr val="FFFFFF"/>
                </a:highlight>
                <a:latin typeface="Roboto"/>
                <a:ea typeface="Roboto"/>
                <a:cs typeface="Roboto"/>
                <a:sym typeface="Roboto"/>
                <a:hlinkClick r:id="rId7">
                  <a:extLst>
                    <a:ext uri="{A12FA001-AC4F-418D-AE19-62706E023703}">
                      <ahyp:hlinkClr val="tx"/>
                    </a:ext>
                  </a:extLst>
                </a:hlinkClick>
              </a:rPr>
              <a:t>3</a:t>
            </a:r>
            <a:r>
              <a:rPr lang="en" sz="1700">
                <a:solidFill>
                  <a:srgbClr val="222222"/>
                </a:solidFill>
                <a:highlight>
                  <a:srgbClr val="FFFFFF"/>
                </a:highlight>
                <a:latin typeface="Roboto"/>
                <a:ea typeface="Roboto"/>
                <a:cs typeface="Roboto"/>
                <a:sym typeface="Roboto"/>
              </a:rPr>
              <a:t>d and Supplementary Movie </a:t>
            </a:r>
            <a:r>
              <a:rPr lang="en" sz="1700" u="sng">
                <a:solidFill>
                  <a:srgbClr val="006699"/>
                </a:solidFill>
                <a:highlight>
                  <a:srgbClr val="FFFFFF"/>
                </a:highlight>
                <a:latin typeface="Roboto"/>
                <a:ea typeface="Roboto"/>
                <a:cs typeface="Roboto"/>
                <a:sym typeface="Roboto"/>
                <a:hlinkClick r:id="rId8">
                  <a:extLst>
                    <a:ext uri="{A12FA001-AC4F-418D-AE19-62706E023703}">
                      <ahyp:hlinkClr val="tx"/>
                    </a:ext>
                  </a:extLst>
                </a:hlinkClick>
              </a:rPr>
              <a:t>2</a:t>
            </a:r>
            <a:r>
              <a:rPr lang="en" sz="1700">
                <a:solidFill>
                  <a:srgbClr val="222222"/>
                </a:solidFill>
                <a:highlight>
                  <a:srgbClr val="FFFFFF"/>
                </a:highlight>
                <a:latin typeface="Roboto"/>
                <a:ea typeface="Roboto"/>
                <a:cs typeface="Roboto"/>
                <a:sym typeface="Roboto"/>
              </a:rPr>
              <a:t>). The gain achieved by the word embedding can be observed in the left posterior fusiform gyrus around 200 ms and peaks around 400 ms and in the left temporal and frontal cortices. Finally, the gain achieved by the compositional embedding is observed in a large number of bilateral brain regions, and peaks around 1 s after word onset (Fig. </a:t>
            </a:r>
            <a:r>
              <a:rPr lang="en" sz="1700" u="sng">
                <a:solidFill>
                  <a:srgbClr val="006699"/>
                </a:solidFill>
                <a:highlight>
                  <a:srgbClr val="FFFFFF"/>
                </a:highlight>
                <a:latin typeface="Roboto"/>
                <a:ea typeface="Roboto"/>
                <a:cs typeface="Roboto"/>
                <a:sym typeface="Roboto"/>
                <a:hlinkClick r:id="rId9">
                  <a:extLst>
                    <a:ext uri="{A12FA001-AC4F-418D-AE19-62706E023703}">
                      <ahyp:hlinkClr val="tx"/>
                    </a:ext>
                  </a:extLst>
                </a:hlinkClick>
              </a:rPr>
              <a:t>3</a:t>
            </a:r>
            <a:r>
              <a:rPr lang="en" sz="1700">
                <a:solidFill>
                  <a:srgbClr val="222222"/>
                </a:solidFill>
                <a:highlight>
                  <a:srgbClr val="FFFFFF"/>
                </a:highlight>
                <a:latin typeface="Roboto"/>
                <a:ea typeface="Roboto"/>
                <a:cs typeface="Roboto"/>
                <a:sym typeface="Roboto"/>
              </a:rPr>
              <a:t>c, d).</a:t>
            </a:r>
            <a:endParaRPr sz="1700">
              <a:solidFill>
                <a:srgbClr val="222222"/>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700">
                <a:solidFill>
                  <a:srgbClr val="222222"/>
                </a:solidFill>
                <a:highlight>
                  <a:srgbClr val="FFFFFF"/>
                </a:highlight>
                <a:latin typeface="Roboto"/>
                <a:ea typeface="Roboto"/>
                <a:cs typeface="Roboto"/>
                <a:sym typeface="Roboto"/>
              </a:rPr>
              <a:t>After that period, brain areas outside the language network, such as area V1, appear to be better predicted by word and compositional embeddings than by visual ones (e.g., between visual and word in V1: Δ</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0.016 ± 0.002, </a:t>
            </a:r>
            <a:r>
              <a:rPr i="1" lang="en" sz="1700">
                <a:solidFill>
                  <a:srgbClr val="222222"/>
                </a:solidFill>
                <a:highlight>
                  <a:srgbClr val="FFFFFF"/>
                </a:highlight>
                <a:latin typeface="Roboto"/>
                <a:ea typeface="Roboto"/>
                <a:cs typeface="Roboto"/>
                <a:sym typeface="Roboto"/>
              </a:rPr>
              <a:t>p</a:t>
            </a:r>
            <a:r>
              <a:rPr lang="en" sz="1700">
                <a:solidFill>
                  <a:srgbClr val="222222"/>
                </a:solidFill>
                <a:highlight>
                  <a:srgbClr val="FFFFFF"/>
                </a:highlight>
                <a:latin typeface="Roboto"/>
                <a:ea typeface="Roboto"/>
                <a:cs typeface="Roboto"/>
                <a:sym typeface="Roboto"/>
              </a:rPr>
              <a:t> &lt; 10</a:t>
            </a:r>
            <a:r>
              <a:rPr lang="en" sz="1250">
                <a:solidFill>
                  <a:srgbClr val="222222"/>
                </a:solidFill>
                <a:highlight>
                  <a:srgbClr val="FFFFFF"/>
                </a:highlight>
                <a:latin typeface="Roboto"/>
                <a:ea typeface="Roboto"/>
                <a:cs typeface="Roboto"/>
                <a:sym typeface="Roboto"/>
              </a:rPr>
              <a:t>−10</a:t>
            </a:r>
            <a:r>
              <a:rPr lang="en" sz="1700">
                <a:solidFill>
                  <a:srgbClr val="222222"/>
                </a:solidFill>
                <a:highlight>
                  <a:srgbClr val="FFFFFF"/>
                </a:highlight>
                <a:latin typeface="Roboto"/>
                <a:ea typeface="Roboto"/>
                <a:cs typeface="Roboto"/>
                <a:sym typeface="Roboto"/>
              </a:rPr>
              <a:t>). These effects could thus reflect feedback activity</a:t>
            </a:r>
            <a:r>
              <a:rPr lang="en" sz="1250" u="sng">
                <a:solidFill>
                  <a:srgbClr val="006699"/>
                </a:solidFill>
                <a:highlight>
                  <a:srgbClr val="FFFFFF"/>
                </a:highlight>
                <a:latin typeface="Roboto"/>
                <a:ea typeface="Roboto"/>
                <a:cs typeface="Roboto"/>
                <a:sym typeface="Roboto"/>
                <a:hlinkClick r:id="rId10">
                  <a:extLst>
                    <a:ext uri="{A12FA001-AC4F-418D-AE19-62706E023703}">
                      <ahyp:hlinkClr val="tx"/>
                    </a:ext>
                  </a:extLst>
                </a:hlinkClick>
              </a:rPr>
              <a:t>45</a:t>
            </a:r>
            <a:r>
              <a:rPr lang="en" sz="1700">
                <a:solidFill>
                  <a:srgbClr val="222222"/>
                </a:solidFill>
                <a:highlight>
                  <a:srgbClr val="FFFFFF"/>
                </a:highlight>
                <a:latin typeface="Roboto"/>
                <a:ea typeface="Roboto"/>
                <a:cs typeface="Roboto"/>
                <a:sym typeface="Roboto"/>
              </a:rPr>
              <a:t> and explain why the corresponding fMRI responses are better accounted for by word and compositional embeddings than by visual ones.</a:t>
            </a:r>
            <a:endParaRPr sz="1700">
              <a:solidFill>
                <a:srgbClr val="222222"/>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700">
                <a:solidFill>
                  <a:srgbClr val="222222"/>
                </a:solidFill>
                <a:highlight>
                  <a:srgbClr val="FFFFFF"/>
                </a:highlight>
                <a:latin typeface="Roboto"/>
                <a:ea typeface="Roboto"/>
                <a:cs typeface="Roboto"/>
                <a:sym typeface="Roboto"/>
              </a:rPr>
              <a:t>Second, brain scores strongly correlate with language accuracy in both MEG (</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0.77 Pearson’s correlation on average ± 0.01 across subjects) and fMRI (</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0.57 ± 0.02, Fig. </a:t>
            </a:r>
            <a:r>
              <a:rPr lang="en" sz="1700" u="sng">
                <a:solidFill>
                  <a:srgbClr val="006699"/>
                </a:solidFill>
                <a:highlight>
                  <a:srgbClr val="FFFFFF"/>
                </a:highlight>
                <a:latin typeface="Roboto"/>
                <a:ea typeface="Roboto"/>
                <a:cs typeface="Roboto"/>
                <a:sym typeface="Roboto"/>
                <a:hlinkClick r:id="rId11">
                  <a:extLst>
                    <a:ext uri="{A12FA001-AC4F-418D-AE19-62706E023703}">
                      <ahyp:hlinkClr val="tx"/>
                    </a:ext>
                  </a:extLst>
                </a:hlinkClick>
              </a:rPr>
              <a:t>4</a:t>
            </a:r>
            <a:r>
              <a:rPr lang="en" sz="1700">
                <a:solidFill>
                  <a:srgbClr val="222222"/>
                </a:solidFill>
                <a:highlight>
                  <a:srgbClr val="FFFFFF"/>
                </a:highlight>
                <a:latin typeface="Roboto"/>
                <a:ea typeface="Roboto"/>
                <a:cs typeface="Roboto"/>
                <a:sym typeface="Roboto"/>
              </a:rPr>
              <a:t>b, c). The correlation is highest for middle (fMRI: </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0.81 ± 0.02; MEG: </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0.86 ± 0.01) than input (fMRI: </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0.39 ± 0.03; MEG: </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0.73 ± 0.02) and output layers (fMRI: </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0.63 ± 0.03; MEG:</a:t>
            </a:r>
            <a:r>
              <a:rPr i="1" lang="en" sz="1700">
                <a:solidFill>
                  <a:srgbClr val="222222"/>
                </a:solidFill>
                <a:highlight>
                  <a:srgbClr val="FFFFFF"/>
                </a:highlight>
                <a:latin typeface="Roboto"/>
                <a:ea typeface="Roboto"/>
                <a:cs typeface="Roboto"/>
                <a:sym typeface="Roboto"/>
              </a:rPr>
              <a:t>R</a:t>
            </a:r>
            <a:r>
              <a:rPr lang="en" sz="1700">
                <a:solidFill>
                  <a:srgbClr val="222222"/>
                </a:solidFill>
                <a:highlight>
                  <a:srgbClr val="FFFFFF"/>
                </a:highlight>
                <a:latin typeface="Roboto"/>
                <a:ea typeface="Roboto"/>
                <a:cs typeface="Roboto"/>
                <a:sym typeface="Roboto"/>
              </a:rPr>
              <a:t> = 0.78 ± 0.02). Beta</a:t>
            </a:r>
            <a:endParaRPr sz="1700">
              <a:solidFill>
                <a:srgbClr val="222222"/>
              </a:solidFill>
              <a:highlight>
                <a:srgbClr val="FFFFFF"/>
              </a:highlight>
              <a:latin typeface="Roboto"/>
              <a:ea typeface="Roboto"/>
              <a:cs typeface="Roboto"/>
              <a:sym typeface="Roboto"/>
            </a:endParaRPr>
          </a:p>
          <a:p>
            <a:pPr indent="0" lvl="0" marL="0" rtl="0" algn="l">
              <a:spcBef>
                <a:spcPts val="2100"/>
              </a:spcBef>
              <a:spcAft>
                <a:spcPts val="0"/>
              </a:spcAft>
              <a:buNone/>
            </a:pPr>
            <a:r>
              <a:t/>
            </a:r>
            <a:endParaRPr sz="170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3f8861e6b0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3f8861e6b0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262626"/>
                </a:solidFill>
                <a:highlight>
                  <a:srgbClr val="F6F6F6"/>
                </a:highlight>
              </a:rPr>
              <a:t>The datasets varied in the imagingmodality (fMRI/ECoG), the nature of the materials (uncon-nected sentences/passages/stories), the grain of linguistic unitsto which responses were recorded (sentences/words/2-s-longstory fragments), and presentation modality (reading/listening).</a:t>
            </a:r>
            <a:endParaRPr sz="1700">
              <a:solidFill>
                <a:srgbClr val="262626"/>
              </a:solidFill>
              <a:highlight>
                <a:srgbClr val="F6F6F6"/>
              </a:highlight>
            </a:endParaRPr>
          </a:p>
          <a:p>
            <a:pPr indent="0" lvl="0" marL="0" rtl="0" algn="l">
              <a:spcBef>
                <a:spcPts val="0"/>
              </a:spcBef>
              <a:spcAft>
                <a:spcPts val="0"/>
              </a:spcAft>
              <a:buNone/>
            </a:pPr>
            <a:r>
              <a:t/>
            </a:r>
            <a:endParaRPr sz="1700">
              <a:solidFill>
                <a:srgbClr val="262626"/>
              </a:solidFill>
              <a:highlight>
                <a:srgbClr val="F6F6F6"/>
              </a:highlight>
            </a:endParaRPr>
          </a:p>
          <a:p>
            <a:pPr indent="0" lvl="0" marL="0" rtl="0" algn="l">
              <a:spcBef>
                <a:spcPts val="0"/>
              </a:spcBef>
              <a:spcAft>
                <a:spcPts val="0"/>
              </a:spcAft>
              <a:buNone/>
            </a:pPr>
            <a:r>
              <a:rPr lang="en" sz="1700">
                <a:solidFill>
                  <a:srgbClr val="262626"/>
                </a:solidFill>
                <a:highlight>
                  <a:srgbClr val="F6F6F6"/>
                </a:highlight>
              </a:rPr>
              <a:t>We find that the most powerful models predict neural and behavioral responses across different datasets up to noise levels. Models that perform better at predicting the next word in a sequence also better predict brain measurements</a:t>
            </a:r>
            <a:endParaRPr sz="1700">
              <a:solidFill>
                <a:srgbClr val="262626"/>
              </a:solidFill>
              <a:highlight>
                <a:srgbClr val="F6F6F6"/>
              </a:highlight>
            </a:endParaRPr>
          </a:p>
          <a:p>
            <a:pPr indent="0" lvl="0" marL="0" rtl="0" algn="l">
              <a:spcBef>
                <a:spcPts val="0"/>
              </a:spcBef>
              <a:spcAft>
                <a:spcPts val="0"/>
              </a:spcAft>
              <a:buNone/>
            </a:pPr>
            <a:r>
              <a:t/>
            </a:r>
            <a:endParaRPr sz="1700">
              <a:solidFill>
                <a:srgbClr val="262626"/>
              </a:solidFill>
              <a:highlight>
                <a:srgbClr val="F6F6F6"/>
              </a:highlight>
            </a:endParaRPr>
          </a:p>
          <a:p>
            <a:pPr indent="0" lvl="0" marL="0" rtl="0" algn="l">
              <a:spcBef>
                <a:spcPts val="0"/>
              </a:spcBef>
              <a:spcAft>
                <a:spcPts val="0"/>
              </a:spcAft>
              <a:buNone/>
            </a:pPr>
            <a:r>
              <a:rPr lang="en" sz="1700">
                <a:solidFill>
                  <a:srgbClr val="262626"/>
                </a:solidFill>
                <a:highlight>
                  <a:srgbClr val="F6F6F6"/>
                </a:highlight>
              </a:rPr>
              <a:t>Next-word-prediction task performance is predictive of reading times</a:t>
            </a:r>
            <a:endParaRPr sz="1700">
              <a:solidFill>
                <a:srgbClr val="262626"/>
              </a:solidFill>
              <a:highlight>
                <a:srgbClr val="F6F6F6"/>
              </a:highlight>
            </a:endParaRPr>
          </a:p>
          <a:p>
            <a:pPr indent="0" lvl="0" marL="0" rtl="0" algn="l">
              <a:spcBef>
                <a:spcPts val="0"/>
              </a:spcBef>
              <a:spcAft>
                <a:spcPts val="0"/>
              </a:spcAft>
              <a:buNone/>
            </a:pPr>
            <a:r>
              <a:t/>
            </a:r>
            <a:endParaRPr sz="1700">
              <a:solidFill>
                <a:srgbClr val="262626"/>
              </a:solidFill>
              <a:highlight>
                <a:srgbClr val="F6F6F6"/>
              </a:highlight>
            </a:endParaRPr>
          </a:p>
          <a:p>
            <a:pPr indent="0" lvl="0" marL="0" rtl="0" algn="l">
              <a:spcBef>
                <a:spcPts val="0"/>
              </a:spcBef>
              <a:spcAft>
                <a:spcPts val="0"/>
              </a:spcAft>
              <a:buNone/>
            </a:pPr>
            <a:r>
              <a:rPr lang="en" sz="1700">
                <a:solidFill>
                  <a:srgbClr val="262626"/>
                </a:solidFill>
                <a:highlight>
                  <a:srgbClr val="F6F6F6"/>
                </a:highlight>
              </a:rPr>
              <a:t>Brain scores correlate with behavioral scores</a:t>
            </a:r>
            <a:endParaRPr sz="1700">
              <a:solidFill>
                <a:srgbClr val="262626"/>
              </a:solidFill>
              <a:highlight>
                <a:srgbClr val="F6F6F6"/>
              </a:highlight>
            </a:endParaRPr>
          </a:p>
          <a:p>
            <a:pPr indent="0" lvl="0" marL="0" rtl="0" algn="l">
              <a:spcBef>
                <a:spcPts val="0"/>
              </a:spcBef>
              <a:spcAft>
                <a:spcPts val="0"/>
              </a:spcAft>
              <a:buNone/>
            </a:pPr>
            <a:r>
              <a:t/>
            </a:r>
            <a:endParaRPr sz="1700">
              <a:solidFill>
                <a:srgbClr val="262626"/>
              </a:solidFill>
              <a:highlight>
                <a:srgbClr val="F6F6F6"/>
              </a:highlight>
            </a:endParaRPr>
          </a:p>
          <a:p>
            <a:pPr indent="0" lvl="0" marL="0" rtl="0" algn="l">
              <a:spcBef>
                <a:spcPts val="0"/>
              </a:spcBef>
              <a:spcAft>
                <a:spcPts val="0"/>
              </a:spcAft>
              <a:buNone/>
            </a:pPr>
            <a:r>
              <a:t/>
            </a:r>
            <a:endParaRPr sz="1700">
              <a:solidFill>
                <a:srgbClr val="262626"/>
              </a:solidFill>
              <a:highlight>
                <a:srgbClr val="F6F6F6"/>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3f8861e6b0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3f8861e6b0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222222"/>
                </a:solidFill>
                <a:highlight>
                  <a:srgbClr val="FFFFFF"/>
                </a:highlight>
                <a:latin typeface="Times New Roman"/>
                <a:ea typeface="Times New Roman"/>
                <a:cs typeface="Times New Roman"/>
                <a:sym typeface="Times New Roman"/>
              </a:rPr>
              <a:t>DLMs share three fundamental computational principles as they process the same natural narrative: (1) both are engaged in continuous next-word prediction before word onset; (2) both match their pre-onset predictions to the incoming word to calculate post-onset surprise; (3) both rely on contextual embeddings to represent words in natural contexts.</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222222"/>
                </a:solidFill>
                <a:highlight>
                  <a:srgbClr val="FFFFFF"/>
                </a:highlight>
                <a:latin typeface="Times New Roman"/>
                <a:ea typeface="Times New Roman"/>
                <a:cs typeface="Times New Roman"/>
                <a:sym typeface="Times New Roman"/>
              </a:rPr>
              <a:t>Peak correlation between predicted and actual word responses for the contextual (GPT-2) embeddings. Using contextual embeddings significantly improved the encoding model’s ability to predict the neural signals for unseen words across many electrodes. b, Encoding model performance for contextual embeddings (GPT-2) aggregated across 160 electrodes with significant encoding for GloVe (Fig. </a:t>
            </a:r>
            <a:r>
              <a:rPr lang="en" sz="1500" u="sng">
                <a:solidFill>
                  <a:srgbClr val="006699"/>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3c</a:t>
            </a:r>
            <a:r>
              <a:rPr lang="en" sz="1500">
                <a:solidFill>
                  <a:srgbClr val="222222"/>
                </a:solidFill>
                <a:highlight>
                  <a:srgbClr val="FFFFFF"/>
                </a:highlight>
                <a:latin typeface="Times New Roman"/>
                <a:ea typeface="Times New Roman"/>
                <a:cs typeface="Times New Roman"/>
                <a:sym typeface="Times New Roman"/>
              </a:rPr>
              <a:t>): contextual embeddings (purple), static embeddings (GloVe, blue), contextual embeddings averaged across all occurrences of a given word (orange), contextual embeddings shuffled across context-specific occurrence of a given word (black). </a:t>
            </a:r>
            <a:endParaRPr sz="15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222222"/>
                </a:solidFill>
                <a:highlight>
                  <a:srgbClr val="FFFFFF"/>
                </a:highlight>
                <a:latin typeface="Times New Roman"/>
                <a:ea typeface="Times New Roman"/>
                <a:cs typeface="Times New Roman"/>
                <a:sym typeface="Times New Roman"/>
              </a:rPr>
              <a:t>Indeed, removing context from the contextual embedding by averaging the vector for each unique word effectively reduced the encoding model’s performance to that of the static GloVe embeddings (Fig. </a:t>
            </a:r>
            <a:r>
              <a:rPr lang="en" sz="1700" u="sng">
                <a:solidFill>
                  <a:srgbClr val="006699"/>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6b</a:t>
            </a:r>
            <a:r>
              <a:rPr lang="en" sz="1700">
                <a:solidFill>
                  <a:srgbClr val="222222"/>
                </a:solidFill>
                <a:highlight>
                  <a:srgbClr val="FFFFFF"/>
                </a:highlight>
                <a:latin typeface="Times New Roman"/>
                <a:ea typeface="Times New Roman"/>
                <a:cs typeface="Times New Roman"/>
                <a:sym typeface="Times New Roman"/>
              </a:rPr>
              <a:t>).</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222222"/>
                </a:solidFill>
                <a:highlight>
                  <a:srgbClr val="FFFFFF"/>
                </a:highlight>
                <a:latin typeface="Times New Roman"/>
                <a:ea typeface="Times New Roman"/>
                <a:cs typeface="Times New Roman"/>
                <a:sym typeface="Times New Roman"/>
              </a:rPr>
              <a:t>Finally, we examined how the specificity of the contextual information in the contextual embeddings improved the ability to model the neural responses to each word. To that end, we scrambled the embeddings across different occurrences of the same word in the story (for example, switched the embedding of the word ‘monkey’ in sentence 5 with the embedding for the word ‘monkey’ in sentence 50). This manipulation tests whether contextual embeddings are necessary for modeling neural activity for a specific sequence of words. Scrambling the same word occurrences across contexts substantially reduced the encoding model performance (Fig. </a:t>
            </a:r>
            <a:r>
              <a:rPr lang="en" sz="1700" u="sng">
                <a:solidFill>
                  <a:srgbClr val="006699"/>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6b</a:t>
            </a:r>
            <a:r>
              <a:rPr lang="en" sz="1700">
                <a:solidFill>
                  <a:srgbClr val="222222"/>
                </a:solidFill>
                <a:highlight>
                  <a:srgbClr val="FFFFFF"/>
                </a:highlight>
                <a:latin typeface="Times New Roman"/>
                <a:ea typeface="Times New Roman"/>
                <a:cs typeface="Times New Roman"/>
                <a:sym typeface="Times New Roman"/>
              </a:rPr>
              <a:t>), pointing to the contextual dependency represented in the neural signals. Taken together, these results suggest that contextual embeddings provide us with a new way to model the context-dependent neural representations of words in natural contexts.</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222222"/>
                </a:solidFill>
                <a:highlight>
                  <a:srgbClr val="FFFFFF"/>
                </a:highlight>
                <a:latin typeface="Times New Roman"/>
                <a:ea typeface="Times New Roman"/>
                <a:cs typeface="Times New Roman"/>
                <a:sym typeface="Times New Roman"/>
              </a:rPr>
              <a:t>Finally, averaging contextual embeddings associated with a given word removed the contextual information and effectively changed GPT-2’s contextual embedding back into static word embeddings (Fig. </a:t>
            </a:r>
            <a:r>
              <a:rPr lang="en" sz="1700" u="sng">
                <a:solidFill>
                  <a:srgbClr val="006699"/>
                </a:solidFill>
                <a:highlight>
                  <a:srgbClr val="FFFFFF"/>
                </a:highlight>
                <a:latin typeface="Times New Roman"/>
                <a:ea typeface="Times New Roman"/>
                <a:cs typeface="Times New Roman"/>
                <a:sym typeface="Times New Roman"/>
                <a:hlinkClick r:id="rId5">
                  <a:extLst>
                    <a:ext uri="{A12FA001-AC4F-418D-AE19-62706E023703}">
                      <ahyp:hlinkClr val="tx"/>
                    </a:ext>
                  </a:extLst>
                </a:hlinkClick>
              </a:rPr>
              <a:t>6b</a:t>
            </a:r>
            <a:r>
              <a:rPr lang="en" sz="1700">
                <a:solidFill>
                  <a:srgbClr val="222222"/>
                </a:solidFill>
                <a:highlight>
                  <a:srgbClr val="FFFFFF"/>
                </a:highlight>
                <a:latin typeface="Times New Roman"/>
                <a:ea typeface="Times New Roman"/>
                <a:cs typeface="Times New Roman"/>
                <a:sym typeface="Times New Roman"/>
              </a:rPr>
              <a:t>). Taken together, these results suggest that the brain is coding for the semantic relationship among words contained in static embeddings while also being tuned to the unique contextual relationship between the specific word and the preceding words in the sequence</a:t>
            </a:r>
            <a:r>
              <a:rPr lang="en" sz="1250" u="sng">
                <a:solidFill>
                  <a:srgbClr val="006699"/>
                </a:solidFill>
                <a:highlight>
                  <a:srgbClr val="FFFFFF"/>
                </a:highlight>
                <a:latin typeface="Times New Roman"/>
                <a:ea typeface="Times New Roman"/>
                <a:cs typeface="Times New Roman"/>
                <a:sym typeface="Times New Roman"/>
                <a:hlinkClick r:id="rId6">
                  <a:extLst>
                    <a:ext uri="{A12FA001-AC4F-418D-AE19-62706E023703}">
                      <ahyp:hlinkClr val="tx"/>
                    </a:ext>
                  </a:extLst>
                </a:hlinkClick>
              </a:rPr>
              <a:t>53</a:t>
            </a:r>
            <a:r>
              <a:rPr lang="en" sz="1700">
                <a:solidFill>
                  <a:srgbClr val="222222"/>
                </a:solidFill>
                <a:highlight>
                  <a:srgbClr val="FFFFFF"/>
                </a:highlight>
                <a:latin typeface="Times New Roman"/>
                <a:ea typeface="Times New Roman"/>
                <a:cs typeface="Times New Roman"/>
                <a:sym typeface="Times New Roman"/>
              </a:rPr>
              <a:t>.</a:t>
            </a:r>
            <a:endParaRPr sz="17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f8bf6b68d_0_4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3f8bf6b68d_0_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3f8861e6b0_0_11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13f8861e6b0_0_1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3f8861e6b0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3f8861e6b0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 inferior temporal = highest ventral cortical area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ventral stream is thought to function as a series of hierarchical processing stages (5–7) that encode image content (e.g., object identity and category) increasingly explicitly in successive cortical areas (1, 8, 9). For example, neurons in the lowest area, V1, are well described by Gabor-like edge detectors that extract rough object outlines (10), although the V1 population does not show robust tolerance to complex image transformations (9). Conversely, rapidly evoked population activity in top-level inferior temporal (IT) cortex can directly support realtime, invariant object categorization over a wide range of tasks (11, 12). Midlevel ventral areas—such as V4, the dominant cortical input to IT—exhibit intermediate levels of object selectivity and variation tolerance (12–14).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HMO procedure embodies a conceptually simple hypothesis for how high-performing combinations of functionally specialized hierarchical architectures can be efficiently discovered and hierarchically combined, without needing to prespecify the subtasks ahead of time. Algorithmically, HMO is analogous to an adaptive boosting procedure (33) interleaved with hyperparameter optimization</a:t>
            </a:r>
            <a:endParaRPr/>
          </a:p>
          <a:p>
            <a:pPr indent="0" lvl="0" marL="0" rtl="0" algn="l">
              <a:spcBef>
                <a:spcPts val="0"/>
              </a:spcBef>
              <a:spcAft>
                <a:spcPts val="0"/>
              </a:spcAft>
              <a:buNone/>
            </a:pPr>
            <a:r>
              <a:rPr lang="en"/>
              <a:t>Via this pretraining, the HMO procedure identified a four-layer CNN with 1,250 top-level outputs (Figs. S2B and S5), which we will refer to as the HMO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within a class of biologically plausible hierarchical neural network models, there is a strong correlation between a model’s categorization performance and its ability to predict individual IT neural unit response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pursue this idea, we then identified a high-performing neural network that matches human performance on a range of recognition tasks. Critically, even though we did not constrain this model to match neural data, its top output layer turns out to be highly predictive of IT spiking responses to complex naturalistic images at both the single site and population levels. Moreover, the model’s intermediate layers are highly predictive of neural responses in the V4 cortex, a midlevel visual area that provides the dominant cortical input to IT. These results show that performance optimization—applied in a biologically appropriate model class— can be used to build quantitative predictive models of neural processing.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3f8861e6b0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3f8861e6b0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222222"/>
                </a:solidFill>
                <a:highlight>
                  <a:srgbClr val="FFFFFF"/>
                </a:highlight>
                <a:latin typeface="Roboto"/>
                <a:ea typeface="Roboto"/>
                <a:cs typeface="Roboto"/>
                <a:sym typeface="Roboto"/>
              </a:rPr>
              <a:t>With RSA</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sz="1700">
                <a:solidFill>
                  <a:srgbClr val="222222"/>
                </a:solidFill>
                <a:highlight>
                  <a:srgbClr val="FFFFFF"/>
                </a:highlight>
                <a:latin typeface="Roboto"/>
                <a:ea typeface="Roboto"/>
                <a:cs typeface="Roboto"/>
                <a:sym typeface="Roboto"/>
              </a:rPr>
              <a:t>We showed that the DNN captured the stages of human visual processing in both time and space from early visual areas towards the dorsal and ventral streams. Further investigation of crucial DNN parameters revealed that while model architecture was important, training on real-world categorization was necessary to enforce spatio-temporal hierarchical relationships with the brain.</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sz="1700">
                <a:solidFill>
                  <a:srgbClr val="222222"/>
                </a:solidFill>
                <a:highlight>
                  <a:srgbClr val="FFFFFF"/>
                </a:highlight>
                <a:latin typeface="Roboto"/>
                <a:ea typeface="Roboto"/>
                <a:cs typeface="Roboto"/>
                <a:sym typeface="Roboto"/>
              </a:rPr>
              <a:t>We found that all layers of the object DNN were representationally similar to human brain activity, indicating that the model captures emerging brain visual representations</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sz="1700">
                <a:solidFill>
                  <a:srgbClr val="222222"/>
                </a:solidFill>
                <a:highlight>
                  <a:srgbClr val="FFFFFF"/>
                </a:highlight>
                <a:latin typeface="Roboto"/>
                <a:ea typeface="Roboto"/>
                <a:cs typeface="Roboto"/>
                <a:sym typeface="Roboto"/>
              </a:rPr>
              <a:t>We next investigated whether the hierarchy of the layered architecture of the object DNN, as characterized by an increasing size and complexity of model RFs feature selectivity, corresponded to the hierarchy of temporal processing in the brain. That is, we examined whether there was a hierarchical relationship between layer number of the object DNN and the peak latency of the correlation time courses between object DNN and MEG RDMs. Subject-average data are plotted in </a:t>
            </a:r>
            <a:r>
              <a:rPr lang="en" sz="1700" u="sng">
                <a:solidFill>
                  <a:srgbClr val="006699"/>
                </a:solidFill>
                <a:highlight>
                  <a:srgbClr val="FFFFFF"/>
                </a:highlight>
                <a:latin typeface="Roboto"/>
                <a:ea typeface="Roboto"/>
                <a:cs typeface="Roboto"/>
                <a:sym typeface="Roboto"/>
                <a:hlinkClick r:id="rId2">
                  <a:extLst>
                    <a:ext uri="{A12FA001-AC4F-418D-AE19-62706E023703}">
                      <ahyp:hlinkClr val="tx"/>
                    </a:ext>
                  </a:extLst>
                </a:hlinkClick>
              </a:rPr>
              <a:t>Fig. 3b</a:t>
            </a:r>
            <a:r>
              <a:rPr lang="en" sz="1700">
                <a:solidFill>
                  <a:srgbClr val="222222"/>
                </a:solidFill>
                <a:highlight>
                  <a:srgbClr val="FFFFFF"/>
                </a:highlight>
                <a:latin typeface="Roboto"/>
                <a:ea typeface="Roboto"/>
                <a:cs typeface="Roboto"/>
                <a:sym typeface="Roboto"/>
              </a:rPr>
              <a:t>. While for the first four DNN layers the relationship was weak and negative, for the last four layers the relationship was strongly positive.</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sz="1700">
                <a:solidFill>
                  <a:srgbClr val="222222"/>
                </a:solidFill>
                <a:highlight>
                  <a:srgbClr val="FFFFFF"/>
                </a:highlight>
                <a:latin typeface="Roboto"/>
                <a:ea typeface="Roboto"/>
                <a:cs typeface="Roboto"/>
                <a:sym typeface="Roboto"/>
              </a:rPr>
              <a:t>Together these analyses established a correspondence in the sequence of processing steps of a DNN trained for object recognition and the time course with which visual representations emerge in the human brain</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sz="1500">
                <a:solidFill>
                  <a:srgbClr val="222222"/>
                </a:solidFill>
                <a:highlight>
                  <a:srgbClr val="FFFFFF"/>
                </a:highlight>
                <a:latin typeface="Roboto"/>
                <a:ea typeface="Roboto"/>
                <a:cs typeface="Roboto"/>
                <a:sym typeface="Roboto"/>
              </a:rPr>
              <a:t>Spatial maps of visual representations common to brain and object DNN. There was a correspondence between object DNN hierarchy and the hierarchical topography of visual representations in the human brain. Low layers had significant representational similarities confined to the occipital lobe of the brain, i.e. low- and mid-level visual regions. Higher layers had significant representational similarities with more anterior regions in the temporal and parietal lobe, with layers 7 and 8 reaching far into the inferior temporal cortex and inferior parietal cortex</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3f8861e6b0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3f8861e6b0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222222"/>
                </a:solidFill>
                <a:highlight>
                  <a:srgbClr val="FFFFFF"/>
                </a:highlight>
                <a:latin typeface="Times New Roman"/>
                <a:ea typeface="Times New Roman"/>
                <a:cs typeface="Times New Roman"/>
                <a:sym typeface="Times New Roman"/>
              </a:rPr>
              <a:t>here we developed a learning framework that is fully self-supervised, called instance-prototype contrastive learning (IPCL). The model operates by taking multiple samples over an image and projecting these through a deep convolutional neural network backbone into a low-dimensional embedding space. To learn instance-level structure, the model tries to map these multiple samples of the views nearby by in the latent space (towards the “instance-prototype”), while also making this embedding distinct from the representations of recently encountered views (“contrastive learning”). As such, the final representational format can be conceived of as a high-fidelity perceptual representation, capable of fine-grained discrimination between views. Within the broader cognitive neuroscience context, this model thus operationalizes a domain-general view of visual representation learning, where no specialized pressures beyond the visual system are required to guide the format of visual representation.</a:t>
            </a:r>
            <a:endParaRPr sz="17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2100"/>
              </a:spcBef>
              <a:spcAft>
                <a:spcPts val="0"/>
              </a:spcAft>
              <a:buNone/>
            </a:pPr>
            <a:r>
              <a:t/>
            </a:r>
            <a:endParaRPr>
              <a:solidFill>
                <a:schemeClr val="dk1"/>
              </a:solidFill>
            </a:endParaRPr>
          </a:p>
          <a:p>
            <a:pPr indent="0" lvl="0" marL="0" rtl="0" algn="l">
              <a:spcBef>
                <a:spcPts val="0"/>
              </a:spcBef>
              <a:spcAft>
                <a:spcPts val="0"/>
              </a:spcAft>
              <a:buNone/>
            </a:pPr>
            <a:r>
              <a:rPr lang="en" sz="1700">
                <a:solidFill>
                  <a:srgbClr val="222222"/>
                </a:solidFill>
                <a:highlight>
                  <a:srgbClr val="FFFFFF"/>
                </a:highlight>
                <a:latin typeface="Times New Roman"/>
                <a:ea typeface="Times New Roman"/>
                <a:cs typeface="Times New Roman"/>
                <a:sym typeface="Times New Roman"/>
              </a:rPr>
              <a:t>In the present work, we show that our instance-prototype contrastive learning models indeed have naturally emergent category structure in the latent space. Further, these models learn hierarchical visual feature spaces that can capture brain response structure, on par with category-supervised models, at or near the noise ceiling of the data in most regions, in two condition-rich fMRI datasets. </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222222"/>
                </a:solidFill>
                <a:highlight>
                  <a:srgbClr val="FFFFFF"/>
                </a:highlight>
                <a:latin typeface="Times New Roman"/>
                <a:ea typeface="Times New Roman"/>
                <a:cs typeface="Times New Roman"/>
                <a:sym typeface="Times New Roman"/>
              </a:rPr>
              <a:t>To do so, each image is sampled with 5 augmentations, allowing for crops, rescaling, and color jitter (following the same parameters as in ref. </a:t>
            </a:r>
            <a:r>
              <a:rPr lang="en" sz="1250" u="sng">
                <a:solidFill>
                  <a:srgbClr val="006699"/>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41</a:t>
            </a:r>
            <a:r>
              <a:rPr lang="en" sz="1700">
                <a:solidFill>
                  <a:srgbClr val="222222"/>
                </a:solidFill>
                <a:highlight>
                  <a:srgbClr val="FFFFFF"/>
                </a:highlight>
                <a:latin typeface="Times New Roman"/>
                <a:ea typeface="Times New Roman"/>
                <a:cs typeface="Times New Roman"/>
                <a:sym typeface="Times New Roman"/>
              </a:rPr>
              <a:t>). These samples are passed through a deep convolutional neural network backbone and projected into a 128-dimensional embedding space, which is L2-normed so that all image embeddings lie on the unit hypersphere. The contrastive learning objective has two component terms. First, the model tries to make the embeddings of these augmented views similar to each other by moving them towards the average representation among these views—the “instance prototype.” Simultaneously, the model tries to make these representations dissimilar from those of recently encountered items, which are stored in a lightweight memory queue of the most recent 4096 images—the “contrastive” component</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222222"/>
                </a:solidFill>
                <a:highlight>
                  <a:srgbClr val="FFFFFF"/>
                </a:highlight>
                <a:latin typeface="Times New Roman"/>
                <a:ea typeface="Times New Roman"/>
                <a:cs typeface="Times New Roman"/>
                <a:sym typeface="Times New Roman"/>
              </a:rPr>
              <a:t>Anterior regions of the ventral visual stream encode substantial information about object categories. Are top-down category-level forces critical for arriving at this representation, or can this representation be formed purely through domain-general learning of natural image structure? Here we present a fully self-supervised model which learns to represent individual images, rather than categories, such that views of the same image are embedded nearby in a low-dimensional feature space, distinctly from other recently encountered views. We find that category information implicitly emerges in the local similarity structure of this feature space. Further, these models learn hierarchical features which capture the structure of brain responses across the human ventral visual stream, on par with category-supervised models. These results provide computational support for a domain-general framework guiding the formation of visual representation, where the proximate goal is not explicitly about category information, but is instead to learn unique, compressed descriptions of the visual world.</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222222"/>
                </a:solidFill>
                <a:highlight>
                  <a:srgbClr val="FFFFFF"/>
                </a:highlight>
                <a:latin typeface="Times New Roman"/>
                <a:ea typeface="Times New Roman"/>
                <a:cs typeface="Times New Roman"/>
                <a:sym typeface="Times New Roman"/>
              </a:rPr>
              <a:t>The results show that the IPCL model achieves parity with the category-supervised models in accounting for the structure of brain responses, evident across both datasets and at all three levels of hierarchy. Each plot shows the layer-wise correlations between the predicted and measured brain representational geometry, with all IPCL models in blue (with multiple lines reflecting replicates of the same model with slight training variations, see Methods), and category-supervised models in orange.</a:t>
            </a:r>
            <a:endParaRPr sz="17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f8861e6b0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3f8861e6b0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find that neural network models learned with deep unsuper-vised contrastive embedding methods achieve neural predictionaccuracy  in  multiple  ventral  visual  cortical  areas  that  equals  orexceeds  that  of  models  derived  using  today’s  best  supervisedmethods and that the mapping of these neural network models’hidden layers is neuroanatomically consistent across the ventralstream.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Strikingly,  we  find  that  these  methods  produce  brain-like  representations  even  when  trained  solely  with  real  humanchild developmental data collected from head-mounted cameras,despite  the  fact  that  these  datasets  are  noisy  and  limited.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Taken together, these results illustrate a use ofunsupervised learning to provide a quantitative model of a mul-tiarea  cortical  brain  system  and  present  a  strong  candidate  fora biologically plausible computational theory of primate sensorylearning.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the unsupervised methods that had higher task trans-fer  performance  predicted  neural  responses  substantially  bet-ter  than  less-performant  unsupervised  methods.  In  the  firstcortical  visual  area  V1,  all  unsupervised  methods  were  signif-icantly  better  than  the  untrained  baseline  at  predicting  neu-ral  responses,  although  none  were  statistically  better  from  thecategory-supervised model on this metric. In contrast, in inter-mediate cortical area V4, only a subset of methods achieved par-ity with the supervised model in predictions of responses. (Inter-estingly, the deep autoencoder was not better than the untrainedmodel on this metric and both were widely separated from theother  trained  models.)  For  IT  cortex  at  the  top  of  the  ven-tral  pathway,  only  the  best-performing  contrastive  embeddingmethods achieved neural prediction parity with supervised mod-els. Among these methods, the local aggregation model, whichhas recently been shown to achieve state-of-the-art unsupervisedvisual recognition transfer performance (41), also achieved thebest  neural  predictivity.  In  fact,  LA  exhibits  comparable  V1,V4, and IT predictivity to its supervised counterpart (P= 0.10,0.11,  and  0.36  correspondingly,  computed  using  bootstrappingmethods  which  repeatedly  sampled  neurons  with  replacementfor 10,000 times; seeSI Appendix, Fig. S4 for details and othersignificance  results).  Similarly,  good  neural  predictivity  is  alsoachieved by two other contrastive embedding methods, instancerecognition and SimCLR. More specifically, IR shows compara-ble  V1,  V4,  and  IT  predictivity  to  the  supervised  model  (P=0.45, 0.12, and 0.25 correspondingly), although LA surpasses iton both V4 (P= 0.013) and IT (P= 0.021) predictivity, whichis  consistent  with  the  difference  of  these  two  methods  in  thetransfer task performance.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training   the   two   stream   models   on   SAYCam,   wefound  that  representations  learned  by  VIE  are  highly  robust,approaching the neural predictivity of those trained on ImageNet(Fig. 3C). The temporally aware VIE-trained representation wassignificantly (although modestly) better than a purely static net-work  trained  with  LA  on  SAYCam  frames,  while  both  werevery  substantially  better  than  PredNet,  a  recent  biologicallyinspired implementation of predictive coding (34). These resultsshow  that  deep  spatiotemporal  contrastive  learning  can  takeadvantage  of  noisy  and  limited  natural  datastreams  to  achieveprimate-level representation learning.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3f8861e6b0_0_12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13f8861e6b0_0_1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f8861e6b0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3f8861e6b0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E2E2E"/>
                </a:solidFill>
                <a:latin typeface="Georgia"/>
                <a:ea typeface="Georgia"/>
                <a:cs typeface="Georgia"/>
                <a:sym typeface="Georgia"/>
              </a:rPr>
              <a:t>The best-performing network contained separate music and speech pathways following early shared processing, potentially replicating human cortical organization</a:t>
            </a:r>
            <a:endParaRPr sz="1350">
              <a:solidFill>
                <a:srgbClr val="2E2E2E"/>
              </a:solidFill>
              <a:latin typeface="Georgia"/>
              <a:ea typeface="Georgia"/>
              <a:cs typeface="Georgia"/>
              <a:sym typeface="Georgia"/>
            </a:endParaRPr>
          </a:p>
          <a:p>
            <a:pPr indent="0" lvl="0" marL="0" rtl="0" algn="l">
              <a:spcBef>
                <a:spcPts val="0"/>
              </a:spcBef>
              <a:spcAft>
                <a:spcPts val="0"/>
              </a:spcAft>
              <a:buNone/>
            </a:pPr>
            <a:r>
              <a:t/>
            </a:r>
            <a:endParaRPr sz="1350">
              <a:solidFill>
                <a:srgbClr val="2E2E2E"/>
              </a:solidFill>
              <a:latin typeface="Georgia"/>
              <a:ea typeface="Georgia"/>
              <a:cs typeface="Georgia"/>
              <a:sym typeface="Georgia"/>
            </a:endParaRPr>
          </a:p>
          <a:p>
            <a:pPr indent="0" lvl="0" marL="0" rtl="0" algn="l">
              <a:spcBef>
                <a:spcPts val="0"/>
              </a:spcBef>
              <a:spcAft>
                <a:spcPts val="0"/>
              </a:spcAft>
              <a:buNone/>
            </a:pPr>
            <a:r>
              <a:rPr lang="en" sz="1350">
                <a:solidFill>
                  <a:srgbClr val="2E2E2E"/>
                </a:solidFill>
                <a:latin typeface="Georgia"/>
                <a:ea typeface="Georgia"/>
                <a:cs typeface="Georgia"/>
                <a:sym typeface="Georgia"/>
              </a:rPr>
              <a:t> The network predicted fMRI voxel responses substantially better than traditional spectrotemporal filter models throughout auditory cortex. It also provided a quantitative signature of cortical representational hierarchy—primary and non-primary responses were best predicted by intermediate and late network layers, respectively. The results suggest that task optimization provides a powerful set of tools for modeling sensory systems.</a:t>
            </a:r>
            <a:endParaRPr sz="1350">
              <a:solidFill>
                <a:srgbClr val="2E2E2E"/>
              </a:solidFill>
              <a:latin typeface="Georgia"/>
              <a:ea typeface="Georgia"/>
              <a:cs typeface="Georgia"/>
              <a:sym typeface="Georgia"/>
            </a:endParaRPr>
          </a:p>
          <a:p>
            <a:pPr indent="0" lvl="0" marL="0" rtl="0" algn="l">
              <a:spcBef>
                <a:spcPts val="0"/>
              </a:spcBef>
              <a:spcAft>
                <a:spcPts val="0"/>
              </a:spcAft>
              <a:buNone/>
            </a:pPr>
            <a:r>
              <a:t/>
            </a:r>
            <a:endParaRPr/>
          </a:p>
          <a:p>
            <a:pPr indent="0" lvl="0" marL="0" rtl="0" algn="l">
              <a:spcBef>
                <a:spcPts val="0"/>
              </a:spcBef>
              <a:spcAft>
                <a:spcPts val="0"/>
              </a:spcAft>
              <a:buNone/>
            </a:pPr>
            <a:r>
              <a:rPr lang="en" sz="1350">
                <a:solidFill>
                  <a:srgbClr val="2E2E2E"/>
                </a:solidFill>
                <a:latin typeface="Georgia"/>
                <a:ea typeface="Georgia"/>
                <a:cs typeface="Georgia"/>
                <a:sym typeface="Georgia"/>
              </a:rPr>
              <a:t> we used two tasks that were behaviorally relevant and for which we could obtain large sets of labeled data: word recognition and musical genre identification</a:t>
            </a:r>
            <a:endParaRPr sz="1350">
              <a:solidFill>
                <a:srgbClr val="2E2E2E"/>
              </a:solidFill>
              <a:latin typeface="Georgia"/>
              <a:ea typeface="Georgia"/>
              <a:cs typeface="Georgia"/>
              <a:sym typeface="Georgia"/>
            </a:endParaRPr>
          </a:p>
          <a:p>
            <a:pPr indent="0" lvl="0" marL="0" rtl="0" algn="l">
              <a:spcBef>
                <a:spcPts val="0"/>
              </a:spcBef>
              <a:spcAft>
                <a:spcPts val="0"/>
              </a:spcAft>
              <a:buNone/>
            </a:pPr>
            <a:r>
              <a:t/>
            </a:r>
            <a:endParaRPr sz="1350">
              <a:solidFill>
                <a:srgbClr val="2E2E2E"/>
              </a:solidFill>
              <a:latin typeface="Georgia"/>
              <a:ea typeface="Georgia"/>
              <a:cs typeface="Georgia"/>
              <a:sym typeface="Georgia"/>
            </a:endParaRPr>
          </a:p>
          <a:p>
            <a:pPr indent="0" lvl="0" marL="0" rtl="0" algn="l">
              <a:spcBef>
                <a:spcPts val="0"/>
              </a:spcBef>
              <a:spcAft>
                <a:spcPts val="0"/>
              </a:spcAft>
              <a:buNone/>
            </a:pPr>
            <a:r>
              <a:rPr lang="en" sz="1350">
                <a:solidFill>
                  <a:srgbClr val="2E2E2E"/>
                </a:solidFill>
                <a:latin typeface="Georgia"/>
                <a:ea typeface="Georgia"/>
                <a:cs typeface="Georgia"/>
                <a:sym typeface="Georgia"/>
              </a:rPr>
              <a:t>The network model’s predictions were better than the standard spectrotemporal filter model and the random filter network in each ROI</a:t>
            </a:r>
            <a:endParaRPr sz="1350">
              <a:solidFill>
                <a:srgbClr val="2E2E2E"/>
              </a:solidFill>
              <a:latin typeface="Georgia"/>
              <a:ea typeface="Georgia"/>
              <a:cs typeface="Georgia"/>
              <a:sym typeface="Georgia"/>
            </a:endParaRPr>
          </a:p>
          <a:p>
            <a:pPr indent="0" lvl="0" marL="0" rtl="0" algn="l">
              <a:spcBef>
                <a:spcPts val="0"/>
              </a:spcBef>
              <a:spcAft>
                <a:spcPts val="0"/>
              </a:spcAft>
              <a:buNone/>
            </a:pPr>
            <a:r>
              <a:t/>
            </a:r>
            <a:endParaRPr sz="1350">
              <a:solidFill>
                <a:srgbClr val="2E2E2E"/>
              </a:solidFill>
              <a:latin typeface="Georgia"/>
              <a:ea typeface="Georgia"/>
              <a:cs typeface="Georgia"/>
              <a:sym typeface="Georgia"/>
            </a:endParaRPr>
          </a:p>
          <a:p>
            <a:pPr indent="0" lvl="0" marL="0" rtl="0" algn="l">
              <a:spcBef>
                <a:spcPts val="0"/>
              </a:spcBef>
              <a:spcAft>
                <a:spcPts val="0"/>
              </a:spcAft>
              <a:buNone/>
            </a:pPr>
            <a:r>
              <a:rPr lang="en" sz="1350">
                <a:solidFill>
                  <a:srgbClr val="2E2E2E"/>
                </a:solidFill>
                <a:latin typeface="Georgia"/>
                <a:ea typeface="Georgia"/>
                <a:cs typeface="Georgia"/>
                <a:sym typeface="Georgia"/>
              </a:rPr>
              <a:t>To examine the relationship between the network stages and potential stages of auditory cortex, we determined the best-predicting layer for each reliably sound-responsive voxel in auditory cortex. As shown in </a:t>
            </a:r>
            <a:r>
              <a:rPr lang="en" sz="1350">
                <a:solidFill>
                  <a:srgbClr val="0C7DBB"/>
                </a:solidFill>
                <a:uFill>
                  <a:noFill/>
                </a:uFill>
                <a:latin typeface="Georgia"/>
                <a:ea typeface="Georgia"/>
                <a:cs typeface="Georgia"/>
                <a:sym typeface="Georgia"/>
                <a:hlinkClick r:id="rId2">
                  <a:extLst>
                    <a:ext uri="{A12FA001-AC4F-418D-AE19-62706E023703}">
                      <ahyp:hlinkClr val="tx"/>
                    </a:ext>
                  </a:extLst>
                </a:hlinkClick>
              </a:rPr>
              <a:t>Figure 4</a:t>
            </a:r>
            <a:r>
              <a:rPr lang="en" sz="1350">
                <a:solidFill>
                  <a:srgbClr val="2E2E2E"/>
                </a:solidFill>
                <a:latin typeface="Georgia"/>
                <a:ea typeface="Georgia"/>
                <a:cs typeface="Georgia"/>
                <a:sym typeface="Georgia"/>
              </a:rPr>
              <a:t>B, intermediate layers best predicted the voxels in what is classically considered primary (“core”) auditory cortex (denoted by the black outlines). Beyond the core, in either anterior, lateral, or posterior directions, the deeper layers provided the best predictions. The results are consistent with the idea that primary and non-primary cortex are situated at distinct hierarchical stages of processing.</a:t>
            </a:r>
            <a:endParaRPr sz="1350">
              <a:solidFill>
                <a:srgbClr val="2E2E2E"/>
              </a:solidFill>
              <a:latin typeface="Georgia"/>
              <a:ea typeface="Georgia"/>
              <a:cs typeface="Georgia"/>
              <a:sym typeface="Georgi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3f8861e6b0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3f8861e6b0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 areas involved in low-level auditory processing exhibit a preference for earlier SSL model layers, whereas higher-level semantic areas prefer later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show that these trends are due to the models’ ability to encode information at multiple linguistic levels (acoustic, phonetic, and lexical) along their representation depth. Overall, these results show that self-supervised models effectively capture the hierarchy of information relevant to different stages of speech processing in human cortex.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Inspecting the first PC loadings shows that it separates voxels with high performance in the upper-middle layers from voxels with high performance in the lower layers (Figure 3B). We visualized layer selectivity across the cortical surface of one subject by projecting C onto its first PC (Figure 3A).</a:t>
            </a:r>
            <a:endParaRPr/>
          </a:p>
          <a:p>
            <a:pPr indent="0" lvl="0" marL="0" rtl="0" algn="l">
              <a:spcBef>
                <a:spcPts val="0"/>
              </a:spcBef>
              <a:spcAft>
                <a:spcPts val="0"/>
              </a:spcAft>
              <a:buNone/>
            </a:pPr>
            <a:r>
              <a:rPr lang="en"/>
              <a:t>Overall, layer selectivity roughly follows the hierarchy of speech processing across cortex (Hickok &amp; Poeppel, 2007; Binder et al., 2009). While low-level regions like primary auditory cortex (A1) preferred lower HuBERT layers (negative PC 1 score), high-level regions like the angular gyrus (AG) and precuneus (PrCu) preferred the upper-middle layers (positive PC 1 score).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3f8861e6b0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3f8861e6b0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the model show commonalities merely with general auditory processing in the brain, or does it capture speech-specific processing? If so, does it show commonalities with brain representations that are specific to the native language of the participants, or merely to general speech processing?  We first evaluate the specialization of humans’ perception to their native language using an ABX behavioral task (Section 2.4). Specifically, we compare 386 French and English participants on their ability to distinguish native and non-native phones. As expected Bohn [2017], Kuhl et al. [2005], participants were better at discriminating native sounds than non-native ones (across phone pairs: p &lt; 10−18, Figure 4-A). Second, applying the same test to our self-supervised French and English models shows that, like humans, models best discriminate sounds from their ‘native’ language (i.e., the French model better distinguishes French stimuli than English ones, across phone pairs, and vice versa: p &lt; 0.05). Finally, the random and acoustic models obtain the worst ABX accuracy. These results confirm that 600 h of self-supervised learning suffices for Wav2Vec 2.0 to learn language-specific representations (Figure 4-B).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Wav2Vec 2.0 and the brain learn language specific representations. Next, we compare the Neural Predictivity scores of random, non-speech, non-native and native models (Figure 4-C D). First, our results show that the non-speech model attains higher R scores than the random model (on average across voxels, ∆R = 0.006, p=10−31) confirming the importance of learning to generate brain-like representations. Second, non-native models attain higher R scores than the non-speech model (∆R = 0.002, p = 10−9 ), confirming that Wav2Vec 2.0 learns speech-specific representations of sounds when trained on speech. Finally, the native model attains higher R scores than non-native models (∆R = 0.002, p = 10−15). The specialization for native sounds shared between models and the brain appears to be mainly localized around the superior temporal sulcus and the middle temporal gyrus (Figure 4-D), whereas higher-level regions like IFG and the angular gyrus only show more general specializations (i.e., speech rather than native-language sounds).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3f8bf6b68d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13f8bf6b68d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f8861e6b0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f8861e6b0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f8861e6b0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f8861e6b0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 encoding model predicts brain activity as a function of a representation of the stimulus that corresponds to a specific hypothesis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for example,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 encoding model can be used to identify the brain zones in which the activity is predicted by stimulus properties.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Under assumptions: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stimuli are chosen by the experimenter and precede the brain measurements.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activity predicted using the encoding model is not related to some external factors or artifacts that are correlated with the stimulus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encoding models can be causally interpreted as revealing which brain zones are affected by stimulus properties (Weichwald et al., 2015)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Note that, in this paradigm, we intervene on the stimulus and control the information presented to the participants. However, as we do not intervene directly on the brain (e.g., via transcranial magnetic stimulation) we cannot ask other, sometimes more crucial questions, such as whether the activity in a brain zone is essential for processing a stimulus.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this part of the tutorial, we’ll go into detail about how to train and evaluate encoding models, and some recent findings that build on progress in deep learning, but first lets take a look at some classic work using encoding models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f8861e6b0_0_7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of these classic works used stimulus representations that encoded some kind of hypothesis</a:t>
            </a:r>
            <a:endParaRPr/>
          </a:p>
        </p:txBody>
      </p:sp>
      <p:sp>
        <p:nvSpPr>
          <p:cNvPr id="300" name="Google Shape;300;g13f8861e6b0_0_7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f8861e6b0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3f8861e6b0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f8861e6b0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f8861e6b0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f8861e6b0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f8861e6b0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12121"/>
                </a:solidFill>
                <a:highlight>
                  <a:srgbClr val="FFFFFF"/>
                </a:highlight>
                <a:latin typeface="Cambria"/>
                <a:ea typeface="Cambria"/>
                <a:cs typeface="Cambria"/>
                <a:sym typeface="Cambria"/>
              </a:rPr>
              <a:t>Main goal: identify what natural image is seen</a:t>
            </a:r>
            <a:endParaRPr sz="1500">
              <a:solidFill>
                <a:srgbClr val="212121"/>
              </a:solidFill>
              <a:highlight>
                <a:srgbClr val="FFFFFF"/>
              </a:highlight>
              <a:latin typeface="Cambria"/>
              <a:ea typeface="Cambria"/>
              <a:cs typeface="Cambria"/>
              <a:sym typeface="Cambria"/>
            </a:endParaRPr>
          </a:p>
          <a:p>
            <a:pPr indent="0" lvl="0" marL="0" rtl="0" algn="l">
              <a:spcBef>
                <a:spcPts val="0"/>
              </a:spcBef>
              <a:spcAft>
                <a:spcPts val="0"/>
              </a:spcAft>
              <a:buNone/>
            </a:pPr>
            <a:r>
              <a:t/>
            </a:r>
            <a:endParaRPr sz="1500">
              <a:solidFill>
                <a:srgbClr val="212121"/>
              </a:solidFill>
              <a:highlight>
                <a:srgbClr val="FFFFFF"/>
              </a:highlight>
              <a:latin typeface="Cambria"/>
              <a:ea typeface="Cambria"/>
              <a:cs typeface="Cambria"/>
              <a:sym typeface="Cambria"/>
            </a:endParaRPr>
          </a:p>
          <a:p>
            <a:pPr indent="0" lvl="0" marL="0" rtl="0" algn="l">
              <a:spcBef>
                <a:spcPts val="0"/>
              </a:spcBef>
              <a:spcAft>
                <a:spcPts val="0"/>
              </a:spcAft>
              <a:buNone/>
            </a:pPr>
            <a:r>
              <a:rPr lang="en" sz="1500">
                <a:solidFill>
                  <a:srgbClr val="212121"/>
                </a:solidFill>
                <a:highlight>
                  <a:srgbClr val="FFFFFF"/>
                </a:highlight>
                <a:latin typeface="Cambria"/>
                <a:ea typeface="Cambria"/>
                <a:cs typeface="Cambria"/>
                <a:sym typeface="Cambria"/>
              </a:rPr>
              <a:t>In the first stage, </a:t>
            </a:r>
            <a:r>
              <a:rPr i="1" lang="en" sz="1500">
                <a:solidFill>
                  <a:srgbClr val="212121"/>
                </a:solidFill>
                <a:highlight>
                  <a:srgbClr val="FFFFFF"/>
                </a:highlight>
                <a:latin typeface="Cambria"/>
                <a:ea typeface="Cambria"/>
                <a:cs typeface="Cambria"/>
                <a:sym typeface="Cambria"/>
              </a:rPr>
              <a:t>model estimation</a:t>
            </a:r>
            <a:r>
              <a:rPr lang="en" sz="1500">
                <a:solidFill>
                  <a:srgbClr val="212121"/>
                </a:solidFill>
                <a:highlight>
                  <a:srgbClr val="FFFFFF"/>
                </a:highlight>
                <a:latin typeface="Cambria"/>
                <a:ea typeface="Cambria"/>
                <a:cs typeface="Cambria"/>
                <a:sym typeface="Cambria"/>
              </a:rPr>
              <a:t>, fMRI data were recorded from visual areas V1, V2, and V3 while each subject viewed 1,750 natural images. These data were used to estimate a quantitative receptive field model</a:t>
            </a:r>
            <a:r>
              <a:rPr lang="en" sz="1150" u="sng">
                <a:solidFill>
                  <a:srgbClr val="376FAA"/>
                </a:solidFill>
                <a:highlight>
                  <a:srgbClr val="FFFFFF"/>
                </a:highlight>
                <a:latin typeface="Cambria"/>
                <a:ea typeface="Cambria"/>
                <a:cs typeface="Cambria"/>
                <a:sym typeface="Cambria"/>
                <a:hlinkClick r:id="rId2">
                  <a:extLst>
                    <a:ext uri="{A12FA001-AC4F-418D-AE19-62706E023703}">
                      <ahyp:hlinkClr val="tx"/>
                    </a:ext>
                  </a:extLst>
                </a:hlinkClick>
              </a:rPr>
              <a:t>10</a:t>
            </a:r>
            <a:r>
              <a:rPr lang="en" sz="1500">
                <a:solidFill>
                  <a:srgbClr val="212121"/>
                </a:solidFill>
                <a:highlight>
                  <a:srgbClr val="FFFFFF"/>
                </a:highlight>
                <a:latin typeface="Cambria"/>
                <a:ea typeface="Cambria"/>
                <a:cs typeface="Cambria"/>
                <a:sym typeface="Cambria"/>
              </a:rPr>
              <a:t> for each voxel (</a:t>
            </a:r>
            <a:r>
              <a:rPr lang="en" sz="1500" u="sng">
                <a:solidFill>
                  <a:srgbClr val="376FAA"/>
                </a:solidFill>
                <a:highlight>
                  <a:srgbClr val="FFFFFF"/>
                </a:highlight>
                <a:latin typeface="Cambria"/>
                <a:ea typeface="Cambria"/>
                <a:cs typeface="Cambria"/>
                <a:sym typeface="Cambria"/>
                <a:hlinkClick r:id="rId3">
                  <a:extLst>
                    <a:ext uri="{A12FA001-AC4F-418D-AE19-62706E023703}">
                      <ahyp:hlinkClr val="tx"/>
                    </a:ext>
                  </a:extLst>
                </a:hlinkClick>
              </a:rPr>
              <a:t>Fig. 2</a:t>
            </a:r>
            <a:r>
              <a:rPr lang="en" sz="1500">
                <a:solidFill>
                  <a:srgbClr val="212121"/>
                </a:solidFill>
                <a:highlight>
                  <a:srgbClr val="FFFFFF"/>
                </a:highlight>
                <a:latin typeface="Cambria"/>
                <a:ea typeface="Cambria"/>
                <a:cs typeface="Cambria"/>
                <a:sym typeface="Cambria"/>
              </a:rPr>
              <a:t>). The model was based on a Gabor wavelet pyramid</a:t>
            </a:r>
            <a:r>
              <a:rPr lang="en" sz="1150" u="sng">
                <a:solidFill>
                  <a:srgbClr val="376FAA"/>
                </a:solidFill>
                <a:highlight>
                  <a:srgbClr val="FFFFFF"/>
                </a:highlight>
                <a:latin typeface="Cambria"/>
                <a:ea typeface="Cambria"/>
                <a:cs typeface="Cambria"/>
                <a:sym typeface="Cambria"/>
                <a:hlinkClick r:id="rId4">
                  <a:extLst>
                    <a:ext uri="{A12FA001-AC4F-418D-AE19-62706E023703}">
                      <ahyp:hlinkClr val="tx"/>
                    </a:ext>
                  </a:extLst>
                </a:hlinkClick>
              </a:rPr>
              <a:t>11</a:t>
            </a:r>
            <a:r>
              <a:rPr lang="en" sz="1150">
                <a:solidFill>
                  <a:srgbClr val="212121"/>
                </a:solidFill>
                <a:highlight>
                  <a:srgbClr val="FFFFFF"/>
                </a:highlight>
                <a:latin typeface="Cambria"/>
                <a:ea typeface="Cambria"/>
                <a:cs typeface="Cambria"/>
                <a:sym typeface="Cambria"/>
              </a:rPr>
              <a:t>,</a:t>
            </a:r>
            <a:r>
              <a:rPr lang="en" sz="1150" u="sng">
                <a:solidFill>
                  <a:srgbClr val="376FAA"/>
                </a:solidFill>
                <a:highlight>
                  <a:srgbClr val="FFFFFF"/>
                </a:highlight>
                <a:latin typeface="Cambria"/>
                <a:ea typeface="Cambria"/>
                <a:cs typeface="Cambria"/>
                <a:sym typeface="Cambria"/>
                <a:hlinkClick r:id="rId5">
                  <a:extLst>
                    <a:ext uri="{A12FA001-AC4F-418D-AE19-62706E023703}">
                      <ahyp:hlinkClr val="tx"/>
                    </a:ext>
                  </a:extLst>
                </a:hlinkClick>
              </a:rPr>
              <a:t>13</a:t>
            </a:r>
            <a:r>
              <a:rPr lang="en" sz="1500">
                <a:solidFill>
                  <a:srgbClr val="212121"/>
                </a:solidFill>
                <a:highlight>
                  <a:srgbClr val="FFFFFF"/>
                </a:highlight>
                <a:latin typeface="Cambria"/>
                <a:ea typeface="Cambria"/>
                <a:cs typeface="Cambria"/>
                <a:sym typeface="Cambria"/>
              </a:rPr>
              <a:t> and described tuning along the dimensions of space</a:t>
            </a:r>
            <a:r>
              <a:rPr lang="en" sz="1150" u="sng">
                <a:solidFill>
                  <a:srgbClr val="376FAA"/>
                </a:solidFill>
                <a:highlight>
                  <a:srgbClr val="FFFFFF"/>
                </a:highlight>
                <a:latin typeface="Cambria"/>
                <a:ea typeface="Cambria"/>
                <a:cs typeface="Cambria"/>
                <a:sym typeface="Cambria"/>
                <a:hlinkClick r:id="rId6">
                  <a:extLst>
                    <a:ext uri="{A12FA001-AC4F-418D-AE19-62706E023703}">
                      <ahyp:hlinkClr val="tx"/>
                    </a:ext>
                  </a:extLst>
                </a:hlinkClick>
              </a:rPr>
              <a:t>3</a:t>
            </a:r>
            <a:r>
              <a:rPr lang="en" sz="1150">
                <a:solidFill>
                  <a:srgbClr val="212121"/>
                </a:solidFill>
                <a:highlight>
                  <a:srgbClr val="FFFFFF"/>
                </a:highlight>
                <a:latin typeface="Cambria"/>
                <a:ea typeface="Cambria"/>
                <a:cs typeface="Cambria"/>
                <a:sym typeface="Cambria"/>
              </a:rPr>
              <a:t>,</a:t>
            </a:r>
            <a:r>
              <a:rPr lang="en" sz="1150" u="sng">
                <a:solidFill>
                  <a:srgbClr val="376FAA"/>
                </a:solidFill>
                <a:highlight>
                  <a:srgbClr val="FFFFFF"/>
                </a:highlight>
                <a:latin typeface="Cambria"/>
                <a:ea typeface="Cambria"/>
                <a:cs typeface="Cambria"/>
                <a:sym typeface="Cambria"/>
                <a:hlinkClick r:id="rId7">
                  <a:extLst>
                    <a:ext uri="{A12FA001-AC4F-418D-AE19-62706E023703}">
                      <ahyp:hlinkClr val="tx"/>
                    </a:ext>
                  </a:extLst>
                </a:hlinkClick>
              </a:rPr>
              <a:t>14</a:t>
            </a:r>
            <a:r>
              <a:rPr lang="en" sz="1150">
                <a:solidFill>
                  <a:srgbClr val="212121"/>
                </a:solidFill>
                <a:highlight>
                  <a:srgbClr val="FFFFFF"/>
                </a:highlight>
                <a:latin typeface="Cambria"/>
                <a:ea typeface="Cambria"/>
                <a:cs typeface="Cambria"/>
                <a:sym typeface="Cambria"/>
              </a:rPr>
              <a:t>,</a:t>
            </a:r>
            <a:r>
              <a:rPr lang="en" sz="1150" u="sng">
                <a:solidFill>
                  <a:srgbClr val="376FAA"/>
                </a:solidFill>
                <a:highlight>
                  <a:srgbClr val="FFFFFF"/>
                </a:highlight>
                <a:latin typeface="Cambria"/>
                <a:ea typeface="Cambria"/>
                <a:cs typeface="Cambria"/>
                <a:sym typeface="Cambria"/>
                <a:hlinkClick r:id="rId8">
                  <a:extLst>
                    <a:ext uri="{A12FA001-AC4F-418D-AE19-62706E023703}">
                      <ahyp:hlinkClr val="tx"/>
                    </a:ext>
                  </a:extLst>
                </a:hlinkClick>
              </a:rPr>
              <a:t>19</a:t>
            </a:r>
            <a:r>
              <a:rPr lang="en" sz="1500">
                <a:solidFill>
                  <a:srgbClr val="212121"/>
                </a:solidFill>
                <a:highlight>
                  <a:srgbClr val="FFFFFF"/>
                </a:highlight>
                <a:latin typeface="Cambria"/>
                <a:ea typeface="Cambria"/>
                <a:cs typeface="Cambria"/>
                <a:sym typeface="Cambria"/>
              </a:rPr>
              <a:t>, orientation</a:t>
            </a:r>
            <a:r>
              <a:rPr lang="en" sz="1150" u="sng">
                <a:solidFill>
                  <a:srgbClr val="376FAA"/>
                </a:solidFill>
                <a:highlight>
                  <a:srgbClr val="FFFFFF"/>
                </a:highlight>
                <a:latin typeface="Cambria"/>
                <a:ea typeface="Cambria"/>
                <a:cs typeface="Cambria"/>
                <a:sym typeface="Cambria"/>
                <a:hlinkClick r:id="rId9">
                  <a:extLst>
                    <a:ext uri="{A12FA001-AC4F-418D-AE19-62706E023703}">
                      <ahyp:hlinkClr val="tx"/>
                    </a:ext>
                  </a:extLst>
                </a:hlinkClick>
              </a:rPr>
              <a:t>1</a:t>
            </a:r>
            <a:r>
              <a:rPr lang="en" sz="1150">
                <a:solidFill>
                  <a:srgbClr val="212121"/>
                </a:solidFill>
                <a:highlight>
                  <a:srgbClr val="FFFFFF"/>
                </a:highlight>
                <a:latin typeface="Cambria"/>
                <a:ea typeface="Cambria"/>
                <a:cs typeface="Cambria"/>
                <a:sym typeface="Cambria"/>
              </a:rPr>
              <a:t>,</a:t>
            </a:r>
            <a:r>
              <a:rPr lang="en" sz="1150" u="sng">
                <a:solidFill>
                  <a:srgbClr val="376FAA"/>
                </a:solidFill>
                <a:highlight>
                  <a:srgbClr val="FFFFFF"/>
                </a:highlight>
                <a:latin typeface="Cambria"/>
                <a:ea typeface="Cambria"/>
                <a:cs typeface="Cambria"/>
                <a:sym typeface="Cambria"/>
                <a:hlinkClick r:id="rId10">
                  <a:extLst>
                    <a:ext uri="{A12FA001-AC4F-418D-AE19-62706E023703}">
                      <ahyp:hlinkClr val="tx"/>
                    </a:ext>
                  </a:extLst>
                </a:hlinkClick>
              </a:rPr>
              <a:t>2</a:t>
            </a:r>
            <a:r>
              <a:rPr lang="en" sz="1150">
                <a:solidFill>
                  <a:srgbClr val="212121"/>
                </a:solidFill>
                <a:highlight>
                  <a:srgbClr val="FFFFFF"/>
                </a:highlight>
                <a:latin typeface="Cambria"/>
                <a:ea typeface="Cambria"/>
                <a:cs typeface="Cambria"/>
                <a:sym typeface="Cambria"/>
              </a:rPr>
              <a:t>,</a:t>
            </a:r>
            <a:r>
              <a:rPr lang="en" sz="1150" u="sng">
                <a:solidFill>
                  <a:srgbClr val="376FAA"/>
                </a:solidFill>
                <a:highlight>
                  <a:srgbClr val="FFFFFF"/>
                </a:highlight>
                <a:latin typeface="Cambria"/>
                <a:ea typeface="Cambria"/>
                <a:cs typeface="Cambria"/>
                <a:sym typeface="Cambria"/>
                <a:hlinkClick r:id="rId11">
                  <a:extLst>
                    <a:ext uri="{A12FA001-AC4F-418D-AE19-62706E023703}">
                      <ahyp:hlinkClr val="tx"/>
                    </a:ext>
                  </a:extLst>
                </a:hlinkClick>
              </a:rPr>
              <a:t>20</a:t>
            </a:r>
            <a:r>
              <a:rPr lang="en" sz="1500">
                <a:solidFill>
                  <a:srgbClr val="212121"/>
                </a:solidFill>
                <a:highlight>
                  <a:srgbClr val="FFFFFF"/>
                </a:highlight>
                <a:latin typeface="Cambria"/>
                <a:ea typeface="Cambria"/>
                <a:cs typeface="Cambria"/>
                <a:sym typeface="Cambria"/>
              </a:rPr>
              <a:t>, and spatial frequency</a:t>
            </a:r>
            <a:r>
              <a:rPr lang="en" sz="1150" u="sng">
                <a:solidFill>
                  <a:srgbClr val="376FAA"/>
                </a:solidFill>
                <a:highlight>
                  <a:srgbClr val="FFFFFF"/>
                </a:highlight>
                <a:latin typeface="Cambria"/>
                <a:ea typeface="Cambria"/>
                <a:cs typeface="Cambria"/>
                <a:sym typeface="Cambria"/>
                <a:hlinkClick r:id="rId12">
                  <a:extLst>
                    <a:ext uri="{A12FA001-AC4F-418D-AE19-62706E023703}">
                      <ahyp:hlinkClr val="tx"/>
                    </a:ext>
                  </a:extLst>
                </a:hlinkClick>
              </a:rPr>
              <a:t>21</a:t>
            </a:r>
            <a:r>
              <a:rPr lang="en" sz="1150">
                <a:solidFill>
                  <a:srgbClr val="212121"/>
                </a:solidFill>
                <a:highlight>
                  <a:srgbClr val="FFFFFF"/>
                </a:highlight>
                <a:latin typeface="Cambria"/>
                <a:ea typeface="Cambria"/>
                <a:cs typeface="Cambria"/>
                <a:sym typeface="Cambria"/>
              </a:rPr>
              <a:t>,</a:t>
            </a:r>
            <a:r>
              <a:rPr lang="en" sz="1150" u="sng">
                <a:solidFill>
                  <a:srgbClr val="376FAA"/>
                </a:solidFill>
                <a:highlight>
                  <a:srgbClr val="FFFFFF"/>
                </a:highlight>
                <a:latin typeface="Cambria"/>
                <a:ea typeface="Cambria"/>
                <a:cs typeface="Cambria"/>
                <a:sym typeface="Cambria"/>
                <a:hlinkClick r:id="rId13">
                  <a:extLst>
                    <a:ext uri="{A12FA001-AC4F-418D-AE19-62706E023703}">
                      <ahyp:hlinkClr val="tx"/>
                    </a:ext>
                  </a:extLst>
                </a:hlinkClick>
              </a:rPr>
              <a:t>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solidFill>
                  <a:srgbClr val="212121"/>
                </a:solidFill>
                <a:highlight>
                  <a:srgbClr val="FFFFFF"/>
                </a:highlight>
                <a:latin typeface="Cambria"/>
                <a:ea typeface="Cambria"/>
                <a:cs typeface="Cambria"/>
                <a:sym typeface="Cambria"/>
              </a:rPr>
              <a:t>In the model each image is represented by a set of Gabor wavelets differing in size, position, orientation, spatial frequency, and phase</a:t>
            </a:r>
            <a:endParaRPr sz="1500">
              <a:solidFill>
                <a:srgbClr val="212121"/>
              </a:solidFill>
              <a:highlight>
                <a:srgbClr val="FFFFFF"/>
              </a:highlight>
              <a:latin typeface="Cambria"/>
              <a:ea typeface="Cambria"/>
              <a:cs typeface="Cambria"/>
              <a:sym typeface="Cambria"/>
            </a:endParaRPr>
          </a:p>
          <a:p>
            <a:pPr indent="0" lvl="0" marL="0" rtl="0" algn="l">
              <a:spcBef>
                <a:spcPts val="0"/>
              </a:spcBef>
              <a:spcAft>
                <a:spcPts val="0"/>
              </a:spcAft>
              <a:buNone/>
            </a:pPr>
            <a:r>
              <a:t/>
            </a:r>
            <a:endParaRPr sz="1500">
              <a:solidFill>
                <a:srgbClr val="212121"/>
              </a:solidFill>
              <a:highlight>
                <a:srgbClr val="FFFFFF"/>
              </a:highlight>
              <a:latin typeface="Cambria"/>
              <a:ea typeface="Cambria"/>
              <a:cs typeface="Cambria"/>
              <a:sym typeface="Cambria"/>
            </a:endParaRPr>
          </a:p>
          <a:p>
            <a:pPr indent="0" lvl="0" marL="0" rtl="0" algn="l">
              <a:spcBef>
                <a:spcPts val="0"/>
              </a:spcBef>
              <a:spcAft>
                <a:spcPts val="0"/>
              </a:spcAft>
              <a:buNone/>
            </a:pPr>
            <a:r>
              <a:rPr lang="en" sz="1500">
                <a:solidFill>
                  <a:srgbClr val="212121"/>
                </a:solidFill>
                <a:highlight>
                  <a:srgbClr val="FFFFFF"/>
                </a:highlight>
                <a:latin typeface="Cambria"/>
                <a:ea typeface="Cambria"/>
                <a:cs typeface="Cambria"/>
                <a:sym typeface="Cambria"/>
              </a:rPr>
              <a:t>The receptive field model used in the present study is based on a Gabor wavelet pyramid (GWP). The GWP has long been regarded as the standard model of how primary visual cortex (V1) represents shape11–13. Under the assumption that fMRI activity reflects local pooled neural activity1,2,39–41, it is reasonable to suppose that the GWP model is appropriate for describing voxels in early visual areas. Indeed, previous results suggest that fMRI activity in V1 reflects the average activation of a population of Gabor filters28. The GWP model used in the present study describes tuning along the dimensions of space, orientation, and spatial frequency. Each of these dimensions has been previously investigated in fMRI.</a:t>
            </a:r>
            <a:endParaRPr sz="1500">
              <a:solidFill>
                <a:srgbClr val="212121"/>
              </a:solidFill>
              <a:highlight>
                <a:srgbClr val="FFFFFF"/>
              </a:highlight>
              <a:latin typeface="Cambria"/>
              <a:ea typeface="Cambria"/>
              <a:cs typeface="Cambria"/>
              <a:sym typeface="Cambria"/>
            </a:endParaRPr>
          </a:p>
          <a:p>
            <a:pPr indent="0" lvl="0" marL="0" rtl="0" algn="l">
              <a:spcBef>
                <a:spcPts val="0"/>
              </a:spcBef>
              <a:spcAft>
                <a:spcPts val="0"/>
              </a:spcAft>
              <a:buNone/>
            </a:pPr>
            <a:r>
              <a:t/>
            </a:r>
            <a:endParaRPr sz="1500">
              <a:solidFill>
                <a:srgbClr val="212121"/>
              </a:solidFill>
              <a:highlight>
                <a:srgbClr val="FFFFFF"/>
              </a:highlight>
              <a:latin typeface="Cambria"/>
              <a:ea typeface="Cambria"/>
              <a:cs typeface="Cambria"/>
              <a:sym typeface="Cambria"/>
            </a:endParaRPr>
          </a:p>
          <a:p>
            <a:pPr indent="0" lvl="0" marL="0" rtl="0" algn="l">
              <a:spcBef>
                <a:spcPts val="0"/>
              </a:spcBef>
              <a:spcAft>
                <a:spcPts val="0"/>
              </a:spcAft>
              <a:buNone/>
            </a:pPr>
            <a:r>
              <a:t/>
            </a:r>
            <a:endParaRPr sz="1500">
              <a:solidFill>
                <a:srgbClr val="212121"/>
              </a:solidFill>
              <a:highlight>
                <a:srgbClr val="FFFFFF"/>
              </a:highlight>
              <a:latin typeface="Cambria"/>
              <a:ea typeface="Cambria"/>
              <a:cs typeface="Cambria"/>
              <a:sym typeface="Cambria"/>
            </a:endParaRPr>
          </a:p>
          <a:p>
            <a:pPr indent="0" lvl="0" marL="0" rtl="0" algn="l">
              <a:spcBef>
                <a:spcPts val="0"/>
              </a:spcBef>
              <a:spcAft>
                <a:spcPts val="0"/>
              </a:spcAft>
              <a:buNone/>
            </a:pPr>
            <a:r>
              <a:t/>
            </a:r>
            <a:endParaRPr sz="1500">
              <a:solidFill>
                <a:srgbClr val="212121"/>
              </a:solidFill>
              <a:highlight>
                <a:srgbClr val="FFFFFF"/>
              </a:highlight>
              <a:latin typeface="Cambria"/>
              <a:ea typeface="Cambria"/>
              <a:cs typeface="Cambria"/>
              <a:sym typeface="Cambria"/>
            </a:endParaRPr>
          </a:p>
          <a:p>
            <a:pPr indent="0" lvl="0" marL="0" rtl="0" algn="l">
              <a:spcBef>
                <a:spcPts val="0"/>
              </a:spcBef>
              <a:spcAft>
                <a:spcPts val="0"/>
              </a:spcAft>
              <a:buNone/>
            </a:pPr>
            <a:r>
              <a:rPr lang="en" sz="1200">
                <a:solidFill>
                  <a:srgbClr val="333333"/>
                </a:solidFill>
                <a:highlight>
                  <a:srgbClr val="FFFCF0"/>
                </a:highlight>
                <a:latin typeface="Cambria"/>
                <a:ea typeface="Cambria"/>
                <a:cs typeface="Cambria"/>
                <a:sym typeface="Cambria"/>
              </a:rPr>
              <a:t>Spatial envelope. The intensity of each pixel indicates the sensitivity of the receptive field (RF) to that location. The white circle delineates the bounds of the stimulus (20° × 20°) and the green square delineates the estimated RF location. Horizontal and vertical slices through the spatial envelope are shown below and to the left. These intersect the peak of the spatial envelope, as indicated by yellow tick marks. The thickness of each slice profile indicates ± 1 s.e.m. This RF is located in the left hemifield, just below the horizontal meridian. </a:t>
            </a:r>
            <a:r>
              <a:rPr b="1" lang="en" sz="1200">
                <a:solidFill>
                  <a:srgbClr val="333333"/>
                </a:solidFill>
                <a:highlight>
                  <a:srgbClr val="FFFCF0"/>
                </a:highlight>
                <a:latin typeface="Cambria"/>
                <a:ea typeface="Cambria"/>
                <a:cs typeface="Cambria"/>
                <a:sym typeface="Cambria"/>
              </a:rPr>
              <a:t>b</a:t>
            </a:r>
            <a:r>
              <a:rPr lang="en" sz="1200">
                <a:solidFill>
                  <a:srgbClr val="333333"/>
                </a:solidFill>
                <a:highlight>
                  <a:srgbClr val="FFFCF0"/>
                </a:highlight>
                <a:latin typeface="Cambria"/>
                <a:ea typeface="Cambria"/>
                <a:cs typeface="Cambria"/>
                <a:sym typeface="Cambria"/>
              </a:rPr>
              <a:t>, Orientation and spatial frequency tuning curves. The top matrix depicts the joint orientation and spatial frequency tuning of the RF, and the bottom two plots give the marginal orientation and spatial frequency tuning curves. Error bars indicate ± 1 s.e.m. This RF has broadband orientation tuning and high-pass spatial frequency tuning. For additional RF examples and population summaries of RF propertie</a:t>
            </a:r>
            <a:endParaRPr sz="1500">
              <a:solidFill>
                <a:srgbClr val="212121"/>
              </a:solidFill>
              <a:highlight>
                <a:srgbClr val="FFFFFF"/>
              </a:highlight>
              <a:latin typeface="Cambria"/>
              <a:ea typeface="Cambria"/>
              <a:cs typeface="Cambria"/>
              <a:sym typeface="Cambri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0" name="Shape 50"/>
        <p:cNvGrpSpPr/>
        <p:nvPr/>
      </p:nvGrpSpPr>
      <p:grpSpPr>
        <a:xfrm>
          <a:off x="0" y="0"/>
          <a:ext cx="0" cy="0"/>
          <a:chOff x="0" y="0"/>
          <a:chExt cx="0" cy="0"/>
        </a:xfrm>
      </p:grpSpPr>
      <p:sp>
        <p:nvSpPr>
          <p:cNvPr id="51" name="Google Shape;51;p13"/>
          <p:cNvSpPr txBox="1"/>
          <p:nvPr>
            <p:ph idx="1" type="body"/>
          </p:nvPr>
        </p:nvSpPr>
        <p:spPr>
          <a:xfrm>
            <a:off x="110728"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2" name="Google Shape;52;p13"/>
          <p:cNvSpPr txBox="1"/>
          <p:nvPr>
            <p:ph idx="10" type="dt"/>
          </p:nvPr>
        </p:nvSpPr>
        <p:spPr>
          <a:xfrm>
            <a:off x="110728" y="4899431"/>
            <a:ext cx="28719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F4B08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1" type="ftr"/>
          </p:nvPr>
        </p:nvSpPr>
        <p:spPr>
          <a:xfrm>
            <a:off x="3039667" y="4899431"/>
            <a:ext cx="33147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00B050"/>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rmAutofit lnSpcReduction="10000"/>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txBox="1"/>
          <p:nvPr>
            <p:ph idx="2" type="body"/>
          </p:nvPr>
        </p:nvSpPr>
        <p:spPr>
          <a:xfrm>
            <a:off x="110729" y="4722019"/>
            <a:ext cx="8919000" cy="177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6" name="Google Shape;56;p13"/>
          <p:cNvSpPr txBox="1"/>
          <p:nvPr>
            <p:ph idx="3" type="body"/>
          </p:nvPr>
        </p:nvSpPr>
        <p:spPr>
          <a:xfrm>
            <a:off x="4675585"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7" name="Google Shape;57;p13"/>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5" name="Shape 65"/>
        <p:cNvGrpSpPr/>
        <p:nvPr/>
      </p:nvGrpSpPr>
      <p:grpSpPr>
        <a:xfrm>
          <a:off x="0" y="0"/>
          <a:ext cx="0" cy="0"/>
          <a:chOff x="0" y="0"/>
          <a:chExt cx="0" cy="0"/>
        </a:xfrm>
      </p:grpSpPr>
      <p:sp>
        <p:nvSpPr>
          <p:cNvPr id="66" name="Google Shape;66;p16"/>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 name="Google Shape;67;p16"/>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 name="Google Shape;68;p16"/>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6"/>
          <p:cNvSpPr txBox="1"/>
          <p:nvPr/>
        </p:nvSpPr>
        <p:spPr>
          <a:xfrm>
            <a:off x="2779875" y="4649325"/>
            <a:ext cx="34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70" name="Google Shape;70;p16"/>
          <p:cNvSpPr txBox="1"/>
          <p:nvPr/>
        </p:nvSpPr>
        <p:spPr>
          <a:xfrm>
            <a:off x="-24" y="4869600"/>
            <a:ext cx="9144000" cy="2739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1200">
                <a:solidFill>
                  <a:srgbClr val="00B050"/>
                </a:solidFill>
                <a:latin typeface="Calibri"/>
                <a:ea typeface="Calibri"/>
                <a:cs typeface="Calibri"/>
                <a:sym typeface="Calibri"/>
              </a:rPr>
              <a:t>CogSci 2022: DL for Brain Encoding and Decoding</a:t>
            </a:r>
            <a:endParaRPr sz="1200">
              <a:solidFill>
                <a:srgbClr val="00B05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71" name="Shape 71"/>
        <p:cNvGrpSpPr/>
        <p:nvPr/>
      </p:nvGrpSpPr>
      <p:grpSpPr>
        <a:xfrm>
          <a:off x="0" y="0"/>
          <a:ext cx="0" cy="0"/>
          <a:chOff x="0" y="0"/>
          <a:chExt cx="0" cy="0"/>
        </a:xfrm>
      </p:grpSpPr>
      <p:sp>
        <p:nvSpPr>
          <p:cNvPr id="72" name="Google Shape;72;p17"/>
          <p:cNvSpPr txBox="1"/>
          <p:nvPr>
            <p:ph idx="1" type="body"/>
          </p:nvPr>
        </p:nvSpPr>
        <p:spPr>
          <a:xfrm>
            <a:off x="110728"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 name="Google Shape;73;p17"/>
          <p:cNvSpPr txBox="1"/>
          <p:nvPr>
            <p:ph idx="10" type="dt"/>
          </p:nvPr>
        </p:nvSpPr>
        <p:spPr>
          <a:xfrm>
            <a:off x="110728" y="4899431"/>
            <a:ext cx="28719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F4B08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4" name="Google Shape;74;p17"/>
          <p:cNvSpPr txBox="1"/>
          <p:nvPr>
            <p:ph idx="11" type="ftr"/>
          </p:nvPr>
        </p:nvSpPr>
        <p:spPr>
          <a:xfrm>
            <a:off x="3039667" y="4899431"/>
            <a:ext cx="33147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00B050"/>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5" name="Google Shape;75;p17"/>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7"/>
          <p:cNvSpPr txBox="1"/>
          <p:nvPr>
            <p:ph idx="2" type="body"/>
          </p:nvPr>
        </p:nvSpPr>
        <p:spPr>
          <a:xfrm>
            <a:off x="4675585"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7"/>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 name="Google Shape;78;p17"/>
          <p:cNvSpPr txBox="1"/>
          <p:nvPr/>
        </p:nvSpPr>
        <p:spPr>
          <a:xfrm>
            <a:off x="2779875" y="4649325"/>
            <a:ext cx="34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18"/>
          <p:cNvSpPr txBox="1"/>
          <p:nvPr>
            <p:ph type="title"/>
          </p:nvPr>
        </p:nvSpPr>
        <p:spPr>
          <a:xfrm>
            <a:off x="311700" y="2164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2300"/>
              <a:buFont typeface="Montserrat"/>
              <a:buNone/>
              <a:defRPr sz="2300">
                <a:latin typeface="Montserrat"/>
                <a:ea typeface="Montserrat"/>
                <a:cs typeface="Montserrat"/>
                <a:sym typeface="Montserrat"/>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81" name="Google Shape;81;p1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Font typeface="Montserrat"/>
              <a:buChar char="•"/>
              <a:defRPr>
                <a:latin typeface="Montserrat"/>
                <a:ea typeface="Montserrat"/>
                <a:cs typeface="Montserrat"/>
                <a:sym typeface="Montserrat"/>
              </a:defRPr>
            </a:lvl1pPr>
            <a:lvl2pPr indent="-342900" lvl="1" marL="914400" rtl="0">
              <a:spcBef>
                <a:spcPts val="400"/>
              </a:spcBef>
              <a:spcAft>
                <a:spcPts val="0"/>
              </a:spcAft>
              <a:buSzPts val="1800"/>
              <a:buFont typeface="Montserrat"/>
              <a:buChar char="•"/>
              <a:defRPr>
                <a:latin typeface="Montserrat"/>
                <a:ea typeface="Montserrat"/>
                <a:cs typeface="Montserrat"/>
                <a:sym typeface="Montserrat"/>
              </a:defRPr>
            </a:lvl2pPr>
            <a:lvl3pPr indent="-323850" lvl="2" marL="1371600" rtl="0">
              <a:spcBef>
                <a:spcPts val="400"/>
              </a:spcBef>
              <a:spcAft>
                <a:spcPts val="0"/>
              </a:spcAft>
              <a:buSzPts val="1500"/>
              <a:buFont typeface="Montserrat"/>
              <a:buChar char="•"/>
              <a:defRPr>
                <a:latin typeface="Montserrat"/>
                <a:ea typeface="Montserrat"/>
                <a:cs typeface="Montserrat"/>
                <a:sym typeface="Montserrat"/>
              </a:defRPr>
            </a:lvl3pPr>
            <a:lvl4pPr indent="-317500" lvl="3" marL="1828800" rtl="0">
              <a:spcBef>
                <a:spcPts val="40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40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40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40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40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400"/>
              </a:spcBef>
              <a:spcAft>
                <a:spcPts val="0"/>
              </a:spcAft>
              <a:buSzPts val="1400"/>
              <a:buFont typeface="Montserrat"/>
              <a:buChar char="•"/>
              <a:defRPr>
                <a:latin typeface="Montserrat"/>
                <a:ea typeface="Montserrat"/>
                <a:cs typeface="Montserrat"/>
                <a:sym typeface="Montserrat"/>
              </a:defRPr>
            </a:lvl9pPr>
          </a:lstStyle>
          <a:p/>
        </p:txBody>
      </p:sp>
      <p:sp>
        <p:nvSpPr>
          <p:cNvPr id="82" name="Google Shape;8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8"/>
          <p:cNvSpPr/>
          <p:nvPr/>
        </p:nvSpPr>
        <p:spPr>
          <a:xfrm>
            <a:off x="0" y="4926525"/>
            <a:ext cx="9144000" cy="216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Montserrat"/>
                <a:ea typeface="Montserrat"/>
                <a:cs typeface="Montserrat"/>
                <a:sym typeface="Montserrat"/>
              </a:rPr>
              <a:t>Mariya Toneva													  mtoneva@mpi-sws.org</a:t>
            </a:r>
            <a:endParaRPr sz="1300">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spTree>
      <p:nvGrpSpPr>
        <p:cNvPr id="84" name="Shape 84"/>
        <p:cNvGrpSpPr/>
        <p:nvPr/>
      </p:nvGrpSpPr>
      <p:grpSpPr>
        <a:xfrm>
          <a:off x="0" y="0"/>
          <a:ext cx="0" cy="0"/>
          <a:chOff x="0" y="0"/>
          <a:chExt cx="0" cy="0"/>
        </a:xfrm>
      </p:grpSpPr>
      <p:sp>
        <p:nvSpPr>
          <p:cNvPr id="85" name="Google Shape;85;p19"/>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19"/>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9"/>
          <p:cNvSpPr txBox="1"/>
          <p:nvPr>
            <p:ph idx="10" type="dt"/>
          </p:nvPr>
        </p:nvSpPr>
        <p:spPr>
          <a:xfrm>
            <a:off x="110728" y="4899431"/>
            <a:ext cx="28719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F4B08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Google Shape;88;p19"/>
          <p:cNvSpPr txBox="1"/>
          <p:nvPr>
            <p:ph idx="11" type="ftr"/>
          </p:nvPr>
        </p:nvSpPr>
        <p:spPr>
          <a:xfrm>
            <a:off x="3071813" y="4899431"/>
            <a:ext cx="32505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00B050"/>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9" name="Google Shape;89;p19"/>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9"/>
          <p:cNvSpPr txBox="1"/>
          <p:nvPr>
            <p:ph idx="2" type="body"/>
          </p:nvPr>
        </p:nvSpPr>
        <p:spPr>
          <a:xfrm>
            <a:off x="110729" y="4722019"/>
            <a:ext cx="8919000" cy="177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 name="Shape 97"/>
        <p:cNvGrpSpPr/>
        <p:nvPr/>
      </p:nvGrpSpPr>
      <p:grpSpPr>
        <a:xfrm>
          <a:off x="0" y="0"/>
          <a:ext cx="0" cy="0"/>
          <a:chOff x="0" y="0"/>
          <a:chExt cx="0" cy="0"/>
        </a:xfrm>
      </p:grpSpPr>
      <p:sp>
        <p:nvSpPr>
          <p:cNvPr id="98" name="Google Shape;98;p2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9" name="Google Shape;99;p2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0" name="Google Shape;100;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 name="Shape 103"/>
        <p:cNvGrpSpPr/>
        <p:nvPr/>
      </p:nvGrpSpPr>
      <p:grpSpPr>
        <a:xfrm>
          <a:off x="0" y="0"/>
          <a:ext cx="0" cy="0"/>
          <a:chOff x="0" y="0"/>
          <a:chExt cx="0" cy="0"/>
        </a:xfrm>
      </p:grpSpPr>
      <p:sp>
        <p:nvSpPr>
          <p:cNvPr id="104" name="Google Shape;104;p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5" name="Google Shape;105;p2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 name="Google Shape;106;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8" name="Google Shape;108;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1" name="Google Shape;111;p2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12" name="Google Shape;112;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7" name="Google Shape;117;p2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 name="Google Shape;118;p2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9" name="Google Shape;119;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2" name="Shape 122"/>
        <p:cNvGrpSpPr/>
        <p:nvPr/>
      </p:nvGrpSpPr>
      <p:grpSpPr>
        <a:xfrm>
          <a:off x="0" y="0"/>
          <a:ext cx="0" cy="0"/>
          <a:chOff x="0" y="0"/>
          <a:chExt cx="0" cy="0"/>
        </a:xfrm>
      </p:grpSpPr>
      <p:sp>
        <p:nvSpPr>
          <p:cNvPr id="123" name="Google Shape;123;p2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2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5" name="Google Shape;125;p2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7" name="Google Shape;127;p2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8" name="Google Shape;12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3" name="Google Shape;133;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4" name="Google Shape;134;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5" name="Google Shape;135;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6" name="Shape 136"/>
        <p:cNvGrpSpPr/>
        <p:nvPr/>
      </p:nvGrpSpPr>
      <p:grpSpPr>
        <a:xfrm>
          <a:off x="0" y="0"/>
          <a:ext cx="0" cy="0"/>
          <a:chOff x="0" y="0"/>
          <a:chExt cx="0" cy="0"/>
        </a:xfrm>
      </p:grpSpPr>
      <p:sp>
        <p:nvSpPr>
          <p:cNvPr id="137" name="Google Shape;137;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9" name="Google Shape;139;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0" name="Shape 140"/>
        <p:cNvGrpSpPr/>
        <p:nvPr/>
      </p:nvGrpSpPr>
      <p:grpSpPr>
        <a:xfrm>
          <a:off x="0" y="0"/>
          <a:ext cx="0" cy="0"/>
          <a:chOff x="0" y="0"/>
          <a:chExt cx="0" cy="0"/>
        </a:xfrm>
      </p:grpSpPr>
      <p:sp>
        <p:nvSpPr>
          <p:cNvPr id="141" name="Google Shape;141;p2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2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43" name="Google Shape;143;p2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44" name="Google Shape;144;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5" name="Google Shape;145;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6" name="Google Shape;146;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7" name="Shape 147"/>
        <p:cNvGrpSpPr/>
        <p:nvPr/>
      </p:nvGrpSpPr>
      <p:grpSpPr>
        <a:xfrm>
          <a:off x="0" y="0"/>
          <a:ext cx="0" cy="0"/>
          <a:chOff x="0" y="0"/>
          <a:chExt cx="0" cy="0"/>
        </a:xfrm>
      </p:grpSpPr>
      <p:sp>
        <p:nvSpPr>
          <p:cNvPr id="148" name="Google Shape;148;p2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29"/>
          <p:cNvSpPr/>
          <p:nvPr>
            <p:ph idx="2" type="pic"/>
          </p:nvPr>
        </p:nvSpPr>
        <p:spPr>
          <a:xfrm>
            <a:off x="3887391" y="740569"/>
            <a:ext cx="4629300" cy="3655200"/>
          </a:xfrm>
          <a:prstGeom prst="rect">
            <a:avLst/>
          </a:prstGeom>
          <a:noFill/>
          <a:ln>
            <a:noFill/>
          </a:ln>
        </p:spPr>
      </p:sp>
      <p:sp>
        <p:nvSpPr>
          <p:cNvPr id="150" name="Google Shape;150;p29"/>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51" name="Google Shape;151;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2" name="Google Shape;152;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3" name="Google Shape;153;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4" name="Shape 154"/>
        <p:cNvGrpSpPr/>
        <p:nvPr/>
      </p:nvGrpSpPr>
      <p:grpSpPr>
        <a:xfrm>
          <a:off x="0" y="0"/>
          <a:ext cx="0" cy="0"/>
          <a:chOff x="0" y="0"/>
          <a:chExt cx="0" cy="0"/>
        </a:xfrm>
      </p:grpSpPr>
      <p:sp>
        <p:nvSpPr>
          <p:cNvPr id="155" name="Google Shape;155;p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6" name="Google Shape;156;p30"/>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7" name="Google Shape;157;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8" name="Google Shape;158;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0" name="Shape 160"/>
        <p:cNvGrpSpPr/>
        <p:nvPr/>
      </p:nvGrpSpPr>
      <p:grpSpPr>
        <a:xfrm>
          <a:off x="0" y="0"/>
          <a:ext cx="0" cy="0"/>
          <a:chOff x="0" y="0"/>
          <a:chExt cx="0" cy="0"/>
        </a:xfrm>
      </p:grpSpPr>
      <p:sp>
        <p:nvSpPr>
          <p:cNvPr id="161" name="Google Shape;161;p31"/>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2" name="Google Shape;162;p31"/>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3" name="Google Shape;163;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4" name="Google Shape;164;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5" name="Google Shape;165;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_Title and Content">
    <p:spTree>
      <p:nvGrpSpPr>
        <p:cNvPr id="166" name="Shape 166"/>
        <p:cNvGrpSpPr/>
        <p:nvPr/>
      </p:nvGrpSpPr>
      <p:grpSpPr>
        <a:xfrm>
          <a:off x="0" y="0"/>
          <a:ext cx="0" cy="0"/>
          <a:chOff x="0" y="0"/>
          <a:chExt cx="0" cy="0"/>
        </a:xfrm>
      </p:grpSpPr>
      <p:sp>
        <p:nvSpPr>
          <p:cNvPr id="167" name="Google Shape;167;p32"/>
          <p:cNvSpPr txBox="1"/>
          <p:nvPr>
            <p:ph type="title"/>
          </p:nvPr>
        </p:nvSpPr>
        <p:spPr>
          <a:xfrm>
            <a:off x="0" y="1"/>
            <a:ext cx="9144000" cy="7143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chemeClr val="dk1"/>
              </a:buClr>
              <a:buSzPts val="1100"/>
              <a:buFont typeface="Calibri"/>
              <a:buNone/>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p:txBody>
      </p:sp>
      <p:sp>
        <p:nvSpPr>
          <p:cNvPr id="168" name="Google Shape;168;p32"/>
          <p:cNvSpPr txBox="1"/>
          <p:nvPr>
            <p:ph idx="1" type="body"/>
          </p:nvPr>
        </p:nvSpPr>
        <p:spPr>
          <a:xfrm>
            <a:off x="110729" y="828675"/>
            <a:ext cx="8919000" cy="3893400"/>
          </a:xfrm>
          <a:prstGeom prst="rect">
            <a:avLst/>
          </a:prstGeom>
          <a:noFill/>
          <a:ln>
            <a:noFill/>
          </a:ln>
        </p:spPr>
        <p:txBody>
          <a:bodyPr anchorCtr="0" anchor="t" bIns="25700" lIns="51425" spcFirstLastPara="1" rIns="51425" wrap="square" tIns="25700">
            <a:normAutofit/>
          </a:bodyPr>
          <a:lstStyle>
            <a:lvl1pPr indent="-298450" lvl="0" marL="457200" rtl="0" algn="l">
              <a:lnSpc>
                <a:spcPct val="90000"/>
              </a:lnSpc>
              <a:spcBef>
                <a:spcPts val="800"/>
              </a:spcBef>
              <a:spcAft>
                <a:spcPts val="0"/>
              </a:spcAft>
              <a:buClr>
                <a:schemeClr val="dk1"/>
              </a:buClr>
              <a:buSzPts val="1100"/>
              <a:buChar char="•"/>
              <a:defRPr/>
            </a:lvl1pPr>
            <a:lvl2pPr indent="-298450" lvl="1" marL="914400" rtl="0" algn="l">
              <a:lnSpc>
                <a:spcPct val="90000"/>
              </a:lnSpc>
              <a:spcBef>
                <a:spcPts val="400"/>
              </a:spcBef>
              <a:spcAft>
                <a:spcPts val="0"/>
              </a:spcAft>
              <a:buClr>
                <a:schemeClr val="dk1"/>
              </a:buClr>
              <a:buSzPts val="1100"/>
              <a:buChar char="•"/>
              <a:defRPr/>
            </a:lvl2pPr>
            <a:lvl3pPr indent="-298450" lvl="2" marL="1371600" rtl="0" algn="l">
              <a:lnSpc>
                <a:spcPct val="90000"/>
              </a:lnSpc>
              <a:spcBef>
                <a:spcPts val="400"/>
              </a:spcBef>
              <a:spcAft>
                <a:spcPts val="0"/>
              </a:spcAft>
              <a:buClr>
                <a:schemeClr val="dk1"/>
              </a:buClr>
              <a:buSzPts val="1100"/>
              <a:buChar char="•"/>
              <a:defRPr/>
            </a:lvl3pPr>
            <a:lvl4pPr indent="-298450" lvl="3" marL="1828800" rtl="0" algn="l">
              <a:lnSpc>
                <a:spcPct val="90000"/>
              </a:lnSpc>
              <a:spcBef>
                <a:spcPts val="400"/>
              </a:spcBef>
              <a:spcAft>
                <a:spcPts val="0"/>
              </a:spcAft>
              <a:buClr>
                <a:schemeClr val="dk1"/>
              </a:buClr>
              <a:buSzPts val="1100"/>
              <a:buChar char="•"/>
              <a:defRPr/>
            </a:lvl4pPr>
            <a:lvl5pPr indent="-298450" lvl="4" marL="2286000" rtl="0" algn="l">
              <a:lnSpc>
                <a:spcPct val="90000"/>
              </a:lnSpc>
              <a:spcBef>
                <a:spcPts val="400"/>
              </a:spcBef>
              <a:spcAft>
                <a:spcPts val="0"/>
              </a:spcAft>
              <a:buClr>
                <a:schemeClr val="dk1"/>
              </a:buClr>
              <a:buSzPts val="1100"/>
              <a:buChar char="•"/>
              <a:defRPr/>
            </a:lvl5pPr>
            <a:lvl6pPr indent="-298450" lvl="5" marL="2743200" rtl="0" algn="l">
              <a:lnSpc>
                <a:spcPct val="90000"/>
              </a:lnSpc>
              <a:spcBef>
                <a:spcPts val="400"/>
              </a:spcBef>
              <a:spcAft>
                <a:spcPts val="0"/>
              </a:spcAft>
              <a:buClr>
                <a:schemeClr val="dk1"/>
              </a:buClr>
              <a:buSzPts val="1100"/>
              <a:buChar char="•"/>
              <a:defRPr/>
            </a:lvl6pPr>
            <a:lvl7pPr indent="-298450" lvl="6" marL="3200400" rtl="0" algn="l">
              <a:lnSpc>
                <a:spcPct val="90000"/>
              </a:lnSpc>
              <a:spcBef>
                <a:spcPts val="400"/>
              </a:spcBef>
              <a:spcAft>
                <a:spcPts val="0"/>
              </a:spcAft>
              <a:buClr>
                <a:schemeClr val="dk1"/>
              </a:buClr>
              <a:buSzPts val="1100"/>
              <a:buChar char="•"/>
              <a:defRPr/>
            </a:lvl7pPr>
            <a:lvl8pPr indent="-298450" lvl="7" marL="3657600" rtl="0" algn="l">
              <a:lnSpc>
                <a:spcPct val="90000"/>
              </a:lnSpc>
              <a:spcBef>
                <a:spcPts val="400"/>
              </a:spcBef>
              <a:spcAft>
                <a:spcPts val="0"/>
              </a:spcAft>
              <a:buClr>
                <a:schemeClr val="dk1"/>
              </a:buClr>
              <a:buSzPts val="1100"/>
              <a:buChar char="•"/>
              <a:defRPr/>
            </a:lvl8pPr>
            <a:lvl9pPr indent="-298450" lvl="8" marL="4114800" rtl="0" algn="l">
              <a:lnSpc>
                <a:spcPct val="90000"/>
              </a:lnSpc>
              <a:spcBef>
                <a:spcPts val="400"/>
              </a:spcBef>
              <a:spcAft>
                <a:spcPts val="0"/>
              </a:spcAft>
              <a:buClr>
                <a:schemeClr val="dk1"/>
              </a:buClr>
              <a:buSzPts val="1100"/>
              <a:buChar char="•"/>
              <a:defRPr/>
            </a:lvl9pPr>
          </a:lstStyle>
          <a:p/>
        </p:txBody>
      </p:sp>
      <p:sp>
        <p:nvSpPr>
          <p:cNvPr id="169" name="Google Shape;169;p32"/>
          <p:cNvSpPr txBox="1"/>
          <p:nvPr>
            <p:ph idx="12" type="sldNum"/>
          </p:nvPr>
        </p:nvSpPr>
        <p:spPr>
          <a:xfrm>
            <a:off x="6457950" y="4899431"/>
            <a:ext cx="2571900" cy="273900"/>
          </a:xfrm>
          <a:prstGeom prst="rect">
            <a:avLst/>
          </a:prstGeom>
          <a:noFill/>
          <a:ln>
            <a:noFill/>
          </a:ln>
        </p:spPr>
        <p:txBody>
          <a:bodyPr anchorCtr="0" anchor="t" bIns="25700" lIns="51425" spcFirstLastPara="1" rIns="51425" wrap="square" tIns="25700">
            <a:noAutofit/>
          </a:bodyPr>
          <a:lstStyle>
            <a:lvl1pPr indent="0" lvl="0"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0" lvl="1"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indent="0" lvl="2"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indent="0" lvl="3"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0" lvl="4"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0" lvl="5"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indent="0" lvl="6"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indent="0" lvl="7"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indent="0" lvl="8" marL="0" marR="0" rtl="0" algn="r">
              <a:spcBef>
                <a:spcPts val="0"/>
              </a:spcBef>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32"/>
          <p:cNvSpPr txBox="1"/>
          <p:nvPr/>
        </p:nvSpPr>
        <p:spPr>
          <a:xfrm>
            <a:off x="2779875" y="4649325"/>
            <a:ext cx="3473100" cy="461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 name="Google Shape;171;p32"/>
          <p:cNvSpPr txBox="1"/>
          <p:nvPr/>
        </p:nvSpPr>
        <p:spPr>
          <a:xfrm>
            <a:off x="-24" y="4869600"/>
            <a:ext cx="9144000" cy="273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B050"/>
              </a:buClr>
              <a:buSzPts val="1200"/>
              <a:buFont typeface="Calibri"/>
              <a:buNone/>
            </a:pPr>
            <a:r>
              <a:rPr lang="en" sz="1200">
                <a:solidFill>
                  <a:srgbClr val="00B050"/>
                </a:solidFill>
                <a:latin typeface="Calibri"/>
                <a:ea typeface="Calibri"/>
                <a:cs typeface="Calibri"/>
                <a:sym typeface="Calibri"/>
              </a:rPr>
              <a:t>CogSci 2022: DL for Brain Encoding and Decoding</a:t>
            </a:r>
            <a:endParaRPr sz="1200">
              <a:solidFill>
                <a:srgbClr val="00B05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5" name="Shape 175"/>
        <p:cNvGrpSpPr/>
        <p:nvPr/>
      </p:nvGrpSpPr>
      <p:grpSpPr>
        <a:xfrm>
          <a:off x="0" y="0"/>
          <a:ext cx="0" cy="0"/>
          <a:chOff x="0" y="0"/>
          <a:chExt cx="0" cy="0"/>
        </a:xfrm>
      </p:grpSpPr>
      <p:sp>
        <p:nvSpPr>
          <p:cNvPr id="176" name="Google Shape;176;p34"/>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7" name="Google Shape;177;p34"/>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8" name="Google Shape;178;p34"/>
          <p:cNvSpPr txBox="1"/>
          <p:nvPr>
            <p:ph idx="10" type="dt"/>
          </p:nvPr>
        </p:nvSpPr>
        <p:spPr>
          <a:xfrm>
            <a:off x="110728" y="4899431"/>
            <a:ext cx="28719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F4B08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79" name="Google Shape;179;p34"/>
          <p:cNvSpPr txBox="1"/>
          <p:nvPr>
            <p:ph idx="11" type="ftr"/>
          </p:nvPr>
        </p:nvSpPr>
        <p:spPr>
          <a:xfrm>
            <a:off x="3071813" y="4899431"/>
            <a:ext cx="32505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00B050"/>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0" name="Google Shape;180;p34"/>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4"/>
          <p:cNvSpPr txBox="1"/>
          <p:nvPr>
            <p:ph idx="2" type="body"/>
          </p:nvPr>
        </p:nvSpPr>
        <p:spPr>
          <a:xfrm>
            <a:off x="110729" y="4722019"/>
            <a:ext cx="8919000" cy="177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82" name="Shape 182"/>
        <p:cNvGrpSpPr/>
        <p:nvPr/>
      </p:nvGrpSpPr>
      <p:grpSpPr>
        <a:xfrm>
          <a:off x="0" y="0"/>
          <a:ext cx="0" cy="0"/>
          <a:chOff x="0" y="0"/>
          <a:chExt cx="0" cy="0"/>
        </a:xfrm>
      </p:grpSpPr>
      <p:sp>
        <p:nvSpPr>
          <p:cNvPr id="183" name="Google Shape;183;p35"/>
          <p:cNvSpPr txBox="1"/>
          <p:nvPr>
            <p:ph idx="1" type="body"/>
          </p:nvPr>
        </p:nvSpPr>
        <p:spPr>
          <a:xfrm>
            <a:off x="110728"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4" name="Google Shape;184;p35"/>
          <p:cNvSpPr txBox="1"/>
          <p:nvPr>
            <p:ph idx="10" type="dt"/>
          </p:nvPr>
        </p:nvSpPr>
        <p:spPr>
          <a:xfrm>
            <a:off x="110728" y="4899431"/>
            <a:ext cx="28719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F4B08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 name="Google Shape;185;p35"/>
          <p:cNvSpPr txBox="1"/>
          <p:nvPr>
            <p:ph idx="11" type="ftr"/>
          </p:nvPr>
        </p:nvSpPr>
        <p:spPr>
          <a:xfrm>
            <a:off x="3039667" y="4899431"/>
            <a:ext cx="33147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200" u="none" cap="none" strike="noStrike">
                <a:solidFill>
                  <a:srgbClr val="00B050"/>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 name="Google Shape;186;p35"/>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Calibri"/>
                <a:ea typeface="Calibri"/>
                <a:cs typeface="Calibri"/>
                <a:sym typeface="Calibri"/>
              </a:defRPr>
            </a:lvl1pPr>
            <a:lvl2pPr indent="0" lvl="1" marL="0" marR="0" rtl="0" algn="r">
              <a:spcBef>
                <a:spcPts val="0"/>
              </a:spcBef>
              <a:buNone/>
              <a:defRPr b="0" i="0" sz="1400" u="none" cap="none" strike="noStrike">
                <a:solidFill>
                  <a:schemeClr val="dk1"/>
                </a:solidFill>
                <a:latin typeface="Calibri"/>
                <a:ea typeface="Calibri"/>
                <a:cs typeface="Calibri"/>
                <a:sym typeface="Calibri"/>
              </a:defRPr>
            </a:lvl2pPr>
            <a:lvl3pPr indent="0" lvl="2" marL="0" marR="0" rtl="0" algn="r">
              <a:spcBef>
                <a:spcPts val="0"/>
              </a:spcBef>
              <a:buNone/>
              <a:defRPr b="0" i="0" sz="1400" u="none" cap="none" strike="noStrike">
                <a:solidFill>
                  <a:schemeClr val="dk1"/>
                </a:solidFill>
                <a:latin typeface="Calibri"/>
                <a:ea typeface="Calibri"/>
                <a:cs typeface="Calibri"/>
                <a:sym typeface="Calibri"/>
              </a:defRPr>
            </a:lvl3pPr>
            <a:lvl4pPr indent="0" lvl="3" marL="0" marR="0" rtl="0" algn="r">
              <a:spcBef>
                <a:spcPts val="0"/>
              </a:spcBef>
              <a:buNone/>
              <a:defRPr b="0" i="0" sz="1400" u="none" cap="none" strike="noStrike">
                <a:solidFill>
                  <a:schemeClr val="dk1"/>
                </a:solidFill>
                <a:latin typeface="Calibri"/>
                <a:ea typeface="Calibri"/>
                <a:cs typeface="Calibri"/>
                <a:sym typeface="Calibri"/>
              </a:defRPr>
            </a:lvl4pPr>
            <a:lvl5pPr indent="0" lvl="4" marL="0" marR="0" rtl="0" algn="r">
              <a:spcBef>
                <a:spcPts val="0"/>
              </a:spcBef>
              <a:buNone/>
              <a:defRPr b="0" i="0" sz="1400" u="none" cap="none" strike="noStrike">
                <a:solidFill>
                  <a:schemeClr val="dk1"/>
                </a:solidFill>
                <a:latin typeface="Calibri"/>
                <a:ea typeface="Calibri"/>
                <a:cs typeface="Calibri"/>
                <a:sym typeface="Calibri"/>
              </a:defRPr>
            </a:lvl5pPr>
            <a:lvl6pPr indent="0" lvl="5" marL="0" marR="0" rtl="0" algn="r">
              <a:spcBef>
                <a:spcPts val="0"/>
              </a:spcBef>
              <a:buNone/>
              <a:defRPr b="0" i="0" sz="1400" u="none" cap="none" strike="noStrike">
                <a:solidFill>
                  <a:schemeClr val="dk1"/>
                </a:solidFill>
                <a:latin typeface="Calibri"/>
                <a:ea typeface="Calibri"/>
                <a:cs typeface="Calibri"/>
                <a:sym typeface="Calibri"/>
              </a:defRPr>
            </a:lvl6pPr>
            <a:lvl7pPr indent="0" lvl="6" marL="0" marR="0" rtl="0" algn="r">
              <a:spcBef>
                <a:spcPts val="0"/>
              </a:spcBef>
              <a:buNone/>
              <a:defRPr b="0" i="0" sz="1400" u="none" cap="none" strike="noStrike">
                <a:solidFill>
                  <a:schemeClr val="dk1"/>
                </a:solidFill>
                <a:latin typeface="Calibri"/>
                <a:ea typeface="Calibri"/>
                <a:cs typeface="Calibri"/>
                <a:sym typeface="Calibri"/>
              </a:defRPr>
            </a:lvl7pPr>
            <a:lvl8pPr indent="0" lvl="7" marL="0" marR="0" rtl="0" algn="r">
              <a:spcBef>
                <a:spcPts val="0"/>
              </a:spcBef>
              <a:buNone/>
              <a:defRPr b="0" i="0" sz="1400" u="none" cap="none" strike="noStrike">
                <a:solidFill>
                  <a:schemeClr val="dk1"/>
                </a:solidFill>
                <a:latin typeface="Calibri"/>
                <a:ea typeface="Calibri"/>
                <a:cs typeface="Calibri"/>
                <a:sym typeface="Calibri"/>
              </a:defRPr>
            </a:lvl8pPr>
            <a:lvl9pPr indent="0" lvl="8" marL="0" marR="0" rtl="0" algn="r">
              <a:spcBef>
                <a:spcPts val="0"/>
              </a:spcBef>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35"/>
          <p:cNvSpPr txBox="1"/>
          <p:nvPr>
            <p:ph idx="2" type="body"/>
          </p:nvPr>
        </p:nvSpPr>
        <p:spPr>
          <a:xfrm>
            <a:off x="110729" y="4722019"/>
            <a:ext cx="8919000" cy="177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8" name="Google Shape;188;p35"/>
          <p:cNvSpPr txBox="1"/>
          <p:nvPr>
            <p:ph idx="3" type="body"/>
          </p:nvPr>
        </p:nvSpPr>
        <p:spPr>
          <a:xfrm>
            <a:off x="4675585" y="846535"/>
            <a:ext cx="4354200" cy="3875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9" name="Google Shape;189;p35"/>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0" name="Shape 190"/>
        <p:cNvGrpSpPr/>
        <p:nvPr/>
      </p:nvGrpSpPr>
      <p:grpSpPr>
        <a:xfrm>
          <a:off x="0" y="0"/>
          <a:ext cx="0" cy="0"/>
          <a:chOff x="0" y="0"/>
          <a:chExt cx="0" cy="0"/>
        </a:xfrm>
      </p:grpSpPr>
      <p:sp>
        <p:nvSpPr>
          <p:cNvPr id="191" name="Google Shape;191;p3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2" name="Google Shape;192;p3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theme" Target="../theme/theme4.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Calibri"/>
                <a:ea typeface="Calibri"/>
                <a:cs typeface="Calibri"/>
                <a:sym typeface="Calibri"/>
              </a:defRPr>
            </a:lvl1pPr>
            <a:lvl2pPr lvl="1" rtl="0" algn="r">
              <a:buNone/>
              <a:defRPr sz="1300">
                <a:solidFill>
                  <a:schemeClr val="dk1"/>
                </a:solidFill>
                <a:latin typeface="Calibri"/>
                <a:ea typeface="Calibri"/>
                <a:cs typeface="Calibri"/>
                <a:sym typeface="Calibri"/>
              </a:defRPr>
            </a:lvl2pPr>
            <a:lvl3pPr lvl="2" rtl="0" algn="r">
              <a:buNone/>
              <a:defRPr sz="1300">
                <a:solidFill>
                  <a:schemeClr val="dk1"/>
                </a:solidFill>
                <a:latin typeface="Calibri"/>
                <a:ea typeface="Calibri"/>
                <a:cs typeface="Calibri"/>
                <a:sym typeface="Calibri"/>
              </a:defRPr>
            </a:lvl3pPr>
            <a:lvl4pPr lvl="3" rtl="0" algn="r">
              <a:buNone/>
              <a:defRPr sz="1300">
                <a:solidFill>
                  <a:schemeClr val="dk1"/>
                </a:solidFill>
                <a:latin typeface="Calibri"/>
                <a:ea typeface="Calibri"/>
                <a:cs typeface="Calibri"/>
                <a:sym typeface="Calibri"/>
              </a:defRPr>
            </a:lvl4pPr>
            <a:lvl5pPr lvl="4" rtl="0" algn="r">
              <a:buNone/>
              <a:defRPr sz="1300">
                <a:solidFill>
                  <a:schemeClr val="dk1"/>
                </a:solidFill>
                <a:latin typeface="Calibri"/>
                <a:ea typeface="Calibri"/>
                <a:cs typeface="Calibri"/>
                <a:sym typeface="Calibri"/>
              </a:defRPr>
            </a:lvl5pPr>
            <a:lvl6pPr lvl="5" rtl="0" algn="r">
              <a:buNone/>
              <a:defRPr sz="1300">
                <a:solidFill>
                  <a:schemeClr val="dk1"/>
                </a:solidFill>
                <a:latin typeface="Calibri"/>
                <a:ea typeface="Calibri"/>
                <a:cs typeface="Calibri"/>
                <a:sym typeface="Calibri"/>
              </a:defRPr>
            </a:lvl6pPr>
            <a:lvl7pPr lvl="6" rtl="0" algn="r">
              <a:buNone/>
              <a:defRPr sz="1300">
                <a:solidFill>
                  <a:schemeClr val="dk1"/>
                </a:solidFill>
                <a:latin typeface="Calibri"/>
                <a:ea typeface="Calibri"/>
                <a:cs typeface="Calibri"/>
                <a:sym typeface="Calibri"/>
              </a:defRPr>
            </a:lvl7pPr>
            <a:lvl8pPr lvl="7" rtl="0" algn="r">
              <a:buNone/>
              <a:defRPr sz="1300">
                <a:solidFill>
                  <a:schemeClr val="dk1"/>
                </a:solidFill>
                <a:latin typeface="Calibri"/>
                <a:ea typeface="Calibri"/>
                <a:cs typeface="Calibri"/>
                <a:sym typeface="Calibri"/>
              </a:defRPr>
            </a:lvl8pPr>
            <a:lvl9pPr lvl="8" rtl="0" algn="r">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3" name="Google Shape;93;p2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4" name="Google Shape;94;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5" name="Google Shape;95;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6" name="Google Shape;96;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4" name="Google Shape;174;p3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5.png"/><Relationship Id="rId5" Type="http://schemas.openxmlformats.org/officeDocument/2006/relationships/image" Target="../media/image4.jpg"/><Relationship Id="rId6" Type="http://schemas.openxmlformats.org/officeDocument/2006/relationships/image" Target="../media/image14.jpg"/><Relationship Id="rId7"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journals.plos.org/ploscompbiol/article?id=10.1371/journal.pcbi.1003412" TargetMode="External"/><Relationship Id="rId4"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37.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hyperlink" Target="https://www.biorxiv.org/content/10.1101/2021.04.02.438248v2.abstract" TargetMode="External"/><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proceedings.neurips.cc/paper/2020/hash/9e9a30b74c49d07d8150c8c83b1ccf07-Abstract.html" TargetMode="Externa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arxiv.org/abs/2206.01685" TargetMode="External"/><Relationship Id="rId4" Type="http://schemas.openxmlformats.org/officeDocument/2006/relationships/image" Target="../media/image51.png"/><Relationship Id="rId5" Type="http://schemas.openxmlformats.org/officeDocument/2006/relationships/image" Target="../media/image44.png"/><Relationship Id="rId6" Type="http://schemas.openxmlformats.org/officeDocument/2006/relationships/hyperlink" Target="https://proceedings.neurips.cc/paper/2020/file/38a8e18d75e95ca619af8df0da1417f2-Paper.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www.frontiersin.org/articles/10.3389/fninf.2015.00023/full" TargetMode="External"/><Relationship Id="rId4" Type="http://schemas.openxmlformats.org/officeDocument/2006/relationships/image" Target="../media/image57.png"/><Relationship Id="rId5" Type="http://schemas.openxmlformats.org/officeDocument/2006/relationships/image" Target="../media/image36.jpg"/><Relationship Id="rId6" Type="http://schemas.openxmlformats.org/officeDocument/2006/relationships/hyperlink" Target="https://www.frontiersin.org/articles/10.3389/fnins.2013.00267/full?source=post_page-----58aae90351e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hyperlink" Target="https://aclanthology.org/D14-1030.pdf" TargetMode="External"/><Relationship Id="rId5"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hyperlink" Target="https://proceedings.neurips.cc/paper/2018/file/f471223d1a1614b58a7dc45c9d01df19-Paper.pdf" TargetMode="External"/><Relationship Id="rId5"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proceedings.neurips.cc/paper/2019/file/749a8e6c231831ef7756db230b4359c8-Paper.pdf" TargetMode="External"/><Relationship Id="rId4" Type="http://schemas.openxmlformats.org/officeDocument/2006/relationships/image" Target="../media/image56.png"/><Relationship Id="rId5" Type="http://schemas.openxmlformats.org/officeDocument/2006/relationships/image" Target="../media/image35.png"/><Relationship Id="rId6"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www.nature.com/articles/s42003-022-03036-1"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www.pnas.org/doi/abs/10.1073/pnas.2105646118" TargetMode="External"/><Relationship Id="rId4" Type="http://schemas.openxmlformats.org/officeDocument/2006/relationships/image" Target="../media/image43.png"/><Relationship Id="rId5"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www.nature.com/articles/s41593-022-01026-4" TargetMode="Externa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www.pnas.org/doi/pdf/10.1073/pnas.1403112111" TargetMode="External"/><Relationship Id="rId4" Type="http://schemas.openxmlformats.org/officeDocument/2006/relationships/hyperlink" Target="https://www.pnas.org/doi/pdf/10.1073/pnas.1403112111" TargetMode="External"/><Relationship Id="rId5" Type="http://schemas.openxmlformats.org/officeDocument/2006/relationships/hyperlink" Target="https://www.pnas.org/doi/pdf/10.1073/pnas.1403112111" TargetMode="External"/><Relationship Id="rId6" Type="http://schemas.openxmlformats.org/officeDocument/2006/relationships/image" Target="../media/image64.png"/><Relationship Id="rId7" Type="http://schemas.openxmlformats.org/officeDocument/2006/relationships/image" Target="../media/image54.png"/><Relationship Id="rId8"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www.nature.com/articles/srep27755" TargetMode="External"/><Relationship Id="rId4" Type="http://schemas.openxmlformats.org/officeDocument/2006/relationships/image" Target="../media/image69.png"/><Relationship Id="rId5" Type="http://schemas.openxmlformats.org/officeDocument/2006/relationships/image" Target="../media/image58.png"/><Relationship Id="rId6"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www.nature.com/articles/s41467-022-28091-4" TargetMode="External"/><Relationship Id="rId4" Type="http://schemas.openxmlformats.org/officeDocument/2006/relationships/image" Target="../media/image45.png"/><Relationship Id="rId5"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www.pnas.org/doi/abs/10.1073/pnas.2014196118" TargetMode="External"/><Relationship Id="rId4" Type="http://schemas.openxmlformats.org/officeDocument/2006/relationships/image" Target="../media/image67.png"/><Relationship Id="rId5"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www.sciencedirect.com/science/article/pii/S0896627318302502" TargetMode="External"/><Relationship Id="rId4" Type="http://schemas.openxmlformats.org/officeDocument/2006/relationships/image" Target="../media/image50.png"/><Relationship Id="rId5" Type="http://schemas.openxmlformats.org/officeDocument/2006/relationships/image" Target="../media/image62.png"/><Relationship Id="rId6"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hyperlink" Target="https://arxiv.org/pdf/2205.14252.pdf" TargetMode="External"/><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s://arxiv.org/abs/2206.01685" TargetMode="Externa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1.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www.science.org/doi/pdf/10.1126/science.1152876?casa_token=mb6_AS1D9QcAAAAA:cOwmrnT6H_zDTqiz_jQ1tLfLQGfKVZ3ieyhHEaldzx8JamQ-JBk9q637zkErMfY645-k6KXNv7vtWQ" TargetMode="External"/><Relationship Id="rId4" Type="http://schemas.openxmlformats.org/officeDocument/2006/relationships/image" Target="../media/image1.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40.png"/><Relationship Id="rId5" Type="http://schemas.openxmlformats.org/officeDocument/2006/relationships/image" Target="../media/image22.png"/><Relationship Id="rId6" Type="http://schemas.openxmlformats.org/officeDocument/2006/relationships/hyperlink" Target="https://www.science.org/doi/pdf/10.1126/science.1152876?casa_token=mb6_AS1D9QcAAAAA:cOwmrnT6H_zDTqiz_jQ1tLfLQGfKVZ3ieyhHEaldzx8JamQ-JBk9q637zkErMfY645-k6KXNv7vtWQ"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ncbi.nlm.nih.gov/pmc/articles/PMC3556484/" TargetMode="External"/><Relationship Id="rId4" Type="http://schemas.openxmlformats.org/officeDocument/2006/relationships/hyperlink" Target="https://www.ncbi.nlm.nih.gov/pmc/articles/PMC3556484/" TargetMode="External"/><Relationship Id="rId5" Type="http://schemas.openxmlformats.org/officeDocument/2006/relationships/hyperlink" Target="https://www.ncbi.nlm.nih.gov/pmc/articles/PMC3556484/" TargetMode="External"/><Relationship Id="rId6" Type="http://schemas.openxmlformats.org/officeDocument/2006/relationships/image" Target="../media/image23.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7"/>
          <p:cNvSpPr txBox="1"/>
          <p:nvPr>
            <p:ph type="ctrTitle"/>
          </p:nvPr>
        </p:nvSpPr>
        <p:spPr>
          <a:xfrm>
            <a:off x="1125150" y="371788"/>
            <a:ext cx="6858000" cy="13050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FF0000"/>
              </a:buClr>
              <a:buSzPct val="100000"/>
              <a:buFont typeface="Calibri"/>
              <a:buNone/>
            </a:pPr>
            <a:r>
              <a:rPr b="1" lang="en" sz="4800">
                <a:solidFill>
                  <a:srgbClr val="FF0000"/>
                </a:solidFill>
                <a:latin typeface="Calibri"/>
                <a:ea typeface="Calibri"/>
                <a:cs typeface="Calibri"/>
                <a:sym typeface="Calibri"/>
              </a:rPr>
              <a:t>Deep Learning for Brain Encoding and Decoding</a:t>
            </a:r>
            <a:endParaRPr sz="3000"/>
          </a:p>
        </p:txBody>
      </p:sp>
      <p:sp>
        <p:nvSpPr>
          <p:cNvPr id="198" name="Google Shape;198;p37"/>
          <p:cNvSpPr txBox="1"/>
          <p:nvPr>
            <p:ph idx="1" type="subTitle"/>
          </p:nvPr>
        </p:nvSpPr>
        <p:spPr>
          <a:xfrm>
            <a:off x="592950" y="1847850"/>
            <a:ext cx="7922400" cy="149880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ctr">
              <a:lnSpc>
                <a:spcPct val="90000"/>
              </a:lnSpc>
              <a:spcBef>
                <a:spcPts val="0"/>
              </a:spcBef>
              <a:spcAft>
                <a:spcPts val="0"/>
              </a:spcAft>
              <a:buClr>
                <a:srgbClr val="00B0F0"/>
              </a:buClr>
              <a:buSzPct val="100000"/>
              <a:buNone/>
            </a:pPr>
            <a:r>
              <a:rPr lang="en" sz="2100">
                <a:solidFill>
                  <a:srgbClr val="00B0F0"/>
                </a:solidFill>
              </a:rPr>
              <a:t>Subba Reddy Oota</a:t>
            </a:r>
            <a:r>
              <a:rPr baseline="30000" lang="en" sz="2100">
                <a:solidFill>
                  <a:srgbClr val="00B0F0"/>
                </a:solidFill>
              </a:rPr>
              <a:t>1</a:t>
            </a:r>
            <a:r>
              <a:rPr lang="en" sz="2100">
                <a:solidFill>
                  <a:srgbClr val="00B0F0"/>
                </a:solidFill>
              </a:rPr>
              <a:t>, Jashn Arora</a:t>
            </a:r>
            <a:r>
              <a:rPr baseline="30000" lang="en" sz="2100">
                <a:solidFill>
                  <a:srgbClr val="00B0F0"/>
                </a:solidFill>
              </a:rPr>
              <a:t>2</a:t>
            </a:r>
            <a:r>
              <a:rPr lang="en" sz="2100">
                <a:solidFill>
                  <a:srgbClr val="00B0F0"/>
                </a:solidFill>
              </a:rPr>
              <a:t>, Manish Gupta</a:t>
            </a:r>
            <a:r>
              <a:rPr baseline="30000" lang="en" sz="2100">
                <a:solidFill>
                  <a:srgbClr val="00B0F0"/>
                </a:solidFill>
              </a:rPr>
              <a:t>2,3</a:t>
            </a:r>
            <a:r>
              <a:rPr lang="en" sz="2100">
                <a:solidFill>
                  <a:srgbClr val="00B0F0"/>
                </a:solidFill>
              </a:rPr>
              <a:t>, Raju S. Bapi</a:t>
            </a:r>
            <a:r>
              <a:rPr baseline="30000" lang="en" sz="2100">
                <a:solidFill>
                  <a:srgbClr val="00B0F0"/>
                </a:solidFill>
              </a:rPr>
              <a:t>2</a:t>
            </a:r>
            <a:r>
              <a:rPr lang="en" sz="2100">
                <a:solidFill>
                  <a:srgbClr val="00B0F0"/>
                </a:solidFill>
              </a:rPr>
              <a:t>, Mariya Toneva</a:t>
            </a:r>
            <a:r>
              <a:rPr baseline="30000" lang="en" sz="2100">
                <a:solidFill>
                  <a:srgbClr val="00B0F0"/>
                </a:solidFill>
              </a:rPr>
              <a:t>4,5</a:t>
            </a:r>
            <a:endParaRPr/>
          </a:p>
          <a:p>
            <a:pPr indent="0" lvl="0" marL="0" rtl="0" algn="ctr">
              <a:lnSpc>
                <a:spcPct val="90000"/>
              </a:lnSpc>
              <a:spcBef>
                <a:spcPts val="800"/>
              </a:spcBef>
              <a:spcAft>
                <a:spcPts val="0"/>
              </a:spcAft>
              <a:buClr>
                <a:schemeClr val="dk1"/>
              </a:buClr>
              <a:buSzPct val="100000"/>
              <a:buNone/>
            </a:pPr>
            <a:r>
              <a:t/>
            </a:r>
            <a:endParaRPr baseline="30000" sz="1000">
              <a:solidFill>
                <a:srgbClr val="00B050"/>
              </a:solidFill>
            </a:endParaRPr>
          </a:p>
          <a:p>
            <a:pPr indent="0" lvl="0" marL="0" rtl="0" algn="ctr">
              <a:lnSpc>
                <a:spcPct val="90000"/>
              </a:lnSpc>
              <a:spcBef>
                <a:spcPts val="800"/>
              </a:spcBef>
              <a:spcAft>
                <a:spcPts val="0"/>
              </a:spcAft>
              <a:buClr>
                <a:srgbClr val="00B050"/>
              </a:buClr>
              <a:buSzPct val="100000"/>
              <a:buNone/>
            </a:pPr>
            <a:r>
              <a:rPr baseline="30000" lang="en" sz="1700">
                <a:solidFill>
                  <a:srgbClr val="00B050"/>
                </a:solidFill>
              </a:rPr>
              <a:t>1</a:t>
            </a:r>
            <a:r>
              <a:rPr lang="en" sz="1700">
                <a:solidFill>
                  <a:srgbClr val="00B050"/>
                </a:solidFill>
              </a:rPr>
              <a:t>Inria Bordeaux, France; </a:t>
            </a:r>
            <a:r>
              <a:rPr baseline="30000" lang="en" sz="1700">
                <a:solidFill>
                  <a:srgbClr val="00B050"/>
                </a:solidFill>
              </a:rPr>
              <a:t>2</a:t>
            </a:r>
            <a:r>
              <a:rPr lang="en" sz="1700">
                <a:solidFill>
                  <a:srgbClr val="00B050"/>
                </a:solidFill>
              </a:rPr>
              <a:t>IIIT Hyderabad, India; </a:t>
            </a:r>
            <a:r>
              <a:rPr baseline="30000" lang="en" sz="1700">
                <a:solidFill>
                  <a:srgbClr val="00B050"/>
                </a:solidFill>
              </a:rPr>
              <a:t>3</a:t>
            </a:r>
            <a:r>
              <a:rPr lang="en" sz="1700">
                <a:solidFill>
                  <a:srgbClr val="00B050"/>
                </a:solidFill>
              </a:rPr>
              <a:t>Microsoft, India; </a:t>
            </a:r>
            <a:r>
              <a:rPr baseline="30000" lang="en" sz="1700">
                <a:solidFill>
                  <a:srgbClr val="00B050"/>
                </a:solidFill>
              </a:rPr>
              <a:t>4</a:t>
            </a:r>
            <a:r>
              <a:rPr lang="en" sz="1700">
                <a:solidFill>
                  <a:srgbClr val="00B050"/>
                </a:solidFill>
              </a:rPr>
              <a:t>Princeton Neuroscience Institute, USA; </a:t>
            </a:r>
            <a:r>
              <a:rPr baseline="30000" lang="en" sz="1700">
                <a:solidFill>
                  <a:srgbClr val="00B050"/>
                </a:solidFill>
              </a:rPr>
              <a:t>5</a:t>
            </a:r>
            <a:r>
              <a:rPr lang="en" sz="1700">
                <a:solidFill>
                  <a:srgbClr val="00B050"/>
                </a:solidFill>
              </a:rPr>
              <a:t>MPI for Software Systems, Germany</a:t>
            </a:r>
            <a:endParaRPr/>
          </a:p>
          <a:p>
            <a:pPr indent="0" lvl="0" marL="0" rtl="0" algn="ctr">
              <a:lnSpc>
                <a:spcPct val="90000"/>
              </a:lnSpc>
              <a:spcBef>
                <a:spcPts val="800"/>
              </a:spcBef>
              <a:spcAft>
                <a:spcPts val="0"/>
              </a:spcAft>
              <a:buClr>
                <a:schemeClr val="dk1"/>
              </a:buClr>
              <a:buSzPct val="63636"/>
              <a:buNone/>
            </a:pPr>
            <a:r>
              <a:t/>
            </a:r>
            <a:endParaRPr sz="1100"/>
          </a:p>
          <a:p>
            <a:pPr indent="0" lvl="0" marL="0" rtl="0" algn="ctr">
              <a:lnSpc>
                <a:spcPct val="90000"/>
              </a:lnSpc>
              <a:spcBef>
                <a:spcPts val="800"/>
              </a:spcBef>
              <a:spcAft>
                <a:spcPts val="0"/>
              </a:spcAft>
              <a:buClr>
                <a:schemeClr val="dk1"/>
              </a:buClr>
              <a:buSzPct val="66666"/>
              <a:buNone/>
            </a:pPr>
            <a:r>
              <a:rPr lang="en"/>
              <a:t>subba-reddy.oota@inria.fr, jashn.arora@research.iiit.ac.in, gmanish@microsoft.com, raju.bapi@iiit.ac.in, mtoneva@mpi-sws.org</a:t>
            </a:r>
            <a:endParaRPr/>
          </a:p>
        </p:txBody>
      </p:sp>
      <p:sp>
        <p:nvSpPr>
          <p:cNvPr id="199" name="Google Shape;199;p37"/>
          <p:cNvSpPr txBox="1"/>
          <p:nvPr>
            <p:ph idx="11" type="ftr"/>
          </p:nvPr>
        </p:nvSpPr>
        <p:spPr>
          <a:xfrm>
            <a:off x="3028949" y="4767263"/>
            <a:ext cx="33504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B050"/>
              </a:buClr>
              <a:buSzPts val="1200"/>
              <a:buFont typeface="Calibri"/>
              <a:buNone/>
            </a:pPr>
            <a:r>
              <a:rPr b="0" i="0" lang="en" sz="1200" u="none" cap="none" strike="noStrike">
                <a:solidFill>
                  <a:srgbClr val="00B050"/>
                </a:solidFill>
                <a:latin typeface="Calibri"/>
                <a:ea typeface="Calibri"/>
                <a:cs typeface="Calibri"/>
                <a:sym typeface="Calibri"/>
              </a:rPr>
              <a:t>Cogsci-2022: DL for Brain Encoding and Decoding</a:t>
            </a:r>
            <a:endParaRPr/>
          </a:p>
        </p:txBody>
      </p:sp>
      <p:sp>
        <p:nvSpPr>
          <p:cNvPr id="200" name="Google Shape;200;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b="0" i="0" lang="e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pic>
        <p:nvPicPr>
          <p:cNvPr descr="A picture containing person, wall, indoor, person&#10;&#10;Description automatically generated" id="201" name="Google Shape;201;p37"/>
          <p:cNvPicPr preferRelativeResize="0"/>
          <p:nvPr/>
        </p:nvPicPr>
        <p:blipFill rotWithShape="1">
          <a:blip r:embed="rId3">
            <a:alphaModFix/>
          </a:blip>
          <a:srcRect b="0" l="0" r="0" t="0"/>
          <a:stretch/>
        </p:blipFill>
        <p:spPr>
          <a:xfrm>
            <a:off x="1143000" y="3421595"/>
            <a:ext cx="925188" cy="980799"/>
          </a:xfrm>
          <a:prstGeom prst="rect">
            <a:avLst/>
          </a:prstGeom>
          <a:noFill/>
          <a:ln>
            <a:noFill/>
          </a:ln>
        </p:spPr>
      </p:pic>
      <p:pic>
        <p:nvPicPr>
          <p:cNvPr descr="A person in a suit and tie&#10;&#10;Description automatically generated with medium confidence" id="202" name="Google Shape;202;p37"/>
          <p:cNvPicPr preferRelativeResize="0"/>
          <p:nvPr/>
        </p:nvPicPr>
        <p:blipFill rotWithShape="1">
          <a:blip r:embed="rId4">
            <a:alphaModFix/>
          </a:blip>
          <a:srcRect b="0" l="0" r="0" t="0"/>
          <a:stretch/>
        </p:blipFill>
        <p:spPr>
          <a:xfrm>
            <a:off x="2844749" y="3421595"/>
            <a:ext cx="925188" cy="980800"/>
          </a:xfrm>
          <a:prstGeom prst="rect">
            <a:avLst/>
          </a:prstGeom>
          <a:noFill/>
          <a:ln>
            <a:noFill/>
          </a:ln>
        </p:spPr>
      </p:pic>
      <p:pic>
        <p:nvPicPr>
          <p:cNvPr descr="A picture containing person, person, wall, indoor&#10;&#10;Description automatically generated" id="203" name="Google Shape;203;p37"/>
          <p:cNvPicPr preferRelativeResize="0"/>
          <p:nvPr/>
        </p:nvPicPr>
        <p:blipFill rotWithShape="1">
          <a:blip r:embed="rId5">
            <a:alphaModFix/>
          </a:blip>
          <a:srcRect b="0" l="0" r="0" t="0"/>
          <a:stretch/>
        </p:blipFill>
        <p:spPr>
          <a:xfrm>
            <a:off x="4491990" y="3421594"/>
            <a:ext cx="882075" cy="980800"/>
          </a:xfrm>
          <a:prstGeom prst="rect">
            <a:avLst/>
          </a:prstGeom>
          <a:noFill/>
          <a:ln>
            <a:noFill/>
          </a:ln>
        </p:spPr>
      </p:pic>
      <p:pic>
        <p:nvPicPr>
          <p:cNvPr descr="A picture containing person, indoor, wearing, posing&#10;&#10;Description automatically generated" id="204" name="Google Shape;204;p37"/>
          <p:cNvPicPr preferRelativeResize="0"/>
          <p:nvPr/>
        </p:nvPicPr>
        <p:blipFill rotWithShape="1">
          <a:blip r:embed="rId6">
            <a:alphaModFix/>
          </a:blip>
          <a:srcRect b="0" l="0" r="0" t="0"/>
          <a:stretch/>
        </p:blipFill>
        <p:spPr>
          <a:xfrm>
            <a:off x="5869331" y="3421593"/>
            <a:ext cx="925189" cy="980800"/>
          </a:xfrm>
          <a:prstGeom prst="rect">
            <a:avLst/>
          </a:prstGeom>
          <a:noFill/>
          <a:ln>
            <a:noFill/>
          </a:ln>
        </p:spPr>
      </p:pic>
      <p:pic>
        <p:nvPicPr>
          <p:cNvPr descr="A person smiling for the camera&#10;&#10;Description automatically generated with medium confidence" id="205" name="Google Shape;205;p37"/>
          <p:cNvPicPr preferRelativeResize="0"/>
          <p:nvPr/>
        </p:nvPicPr>
        <p:blipFill rotWithShape="1">
          <a:blip r:embed="rId7">
            <a:alphaModFix/>
          </a:blip>
          <a:srcRect b="0" l="0" r="0" t="0"/>
          <a:stretch/>
        </p:blipFill>
        <p:spPr>
          <a:xfrm>
            <a:off x="7219732" y="3421593"/>
            <a:ext cx="925189" cy="98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Classic encoding model finding: Audio</a:t>
            </a:r>
            <a:endParaRPr/>
          </a:p>
        </p:txBody>
      </p:sp>
      <p:sp>
        <p:nvSpPr>
          <p:cNvPr id="358" name="Google Shape;358;p46"/>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59" name="Google Shape;359;p46"/>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Santoro, Roberta, Michelle Moerel, Federico De Martino, Rainer Goebel, Kamil Ugurbil, Essa Yacoub, and Elia Formisano. "Encoding of natural sounds at multiple spectral and temporal resolutions in the human auditory cortex." PLoS computational biology 10, no. 1 (2014): e1003412.</a:t>
            </a:r>
            <a:endParaRPr/>
          </a:p>
        </p:txBody>
      </p:sp>
      <p:pic>
        <p:nvPicPr>
          <p:cNvPr id="360" name="Google Shape;360;p46"/>
          <p:cNvPicPr preferRelativeResize="0"/>
          <p:nvPr/>
        </p:nvPicPr>
        <p:blipFill>
          <a:blip r:embed="rId4">
            <a:alphaModFix/>
          </a:blip>
          <a:stretch>
            <a:fillRect/>
          </a:stretch>
        </p:blipFill>
        <p:spPr>
          <a:xfrm>
            <a:off x="5621675" y="542875"/>
            <a:ext cx="3392269" cy="3833874"/>
          </a:xfrm>
          <a:prstGeom prst="rect">
            <a:avLst/>
          </a:prstGeom>
          <a:noFill/>
          <a:ln>
            <a:noFill/>
          </a:ln>
        </p:spPr>
      </p:pic>
      <p:sp>
        <p:nvSpPr>
          <p:cNvPr id="361" name="Google Shape;361;p46"/>
          <p:cNvSpPr txBox="1"/>
          <p:nvPr/>
        </p:nvSpPr>
        <p:spPr>
          <a:xfrm>
            <a:off x="199475" y="854050"/>
            <a:ext cx="54222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natural sounds (speech, music, nature, tools)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spectro-temporal filters that are selective for modulations along space and/or time</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listening</a:t>
            </a:r>
            <a:endParaRPr/>
          </a:p>
        </p:txBody>
      </p:sp>
      <p:grpSp>
        <p:nvGrpSpPr>
          <p:cNvPr id="362" name="Google Shape;362;p46"/>
          <p:cNvGrpSpPr/>
          <p:nvPr/>
        </p:nvGrpSpPr>
        <p:grpSpPr>
          <a:xfrm>
            <a:off x="165800" y="2252363"/>
            <a:ext cx="3232949" cy="2066951"/>
            <a:chOff x="165800" y="2252363"/>
            <a:chExt cx="3232949" cy="2066951"/>
          </a:xfrm>
        </p:grpSpPr>
        <p:pic>
          <p:nvPicPr>
            <p:cNvPr id="363" name="Google Shape;363;p46"/>
            <p:cNvPicPr preferRelativeResize="0"/>
            <p:nvPr/>
          </p:nvPicPr>
          <p:blipFill rotWithShape="1">
            <a:blip r:embed="rId5">
              <a:alphaModFix/>
            </a:blip>
            <a:srcRect b="0" l="0" r="33337" t="0"/>
            <a:stretch/>
          </p:blipFill>
          <p:spPr>
            <a:xfrm>
              <a:off x="826850" y="2601263"/>
              <a:ext cx="2571899" cy="1718051"/>
            </a:xfrm>
            <a:prstGeom prst="rect">
              <a:avLst/>
            </a:prstGeom>
            <a:noFill/>
            <a:ln>
              <a:noFill/>
            </a:ln>
          </p:spPr>
        </p:pic>
        <p:sp>
          <p:nvSpPr>
            <p:cNvPr id="364" name="Google Shape;364;p46"/>
            <p:cNvSpPr txBox="1"/>
            <p:nvPr/>
          </p:nvSpPr>
          <p:spPr>
            <a:xfrm>
              <a:off x="1089928" y="2252363"/>
              <a:ext cx="6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spatial</a:t>
              </a:r>
              <a:endParaRPr>
                <a:latin typeface="Calibri"/>
                <a:ea typeface="Calibri"/>
                <a:cs typeface="Calibri"/>
                <a:sym typeface="Calibri"/>
              </a:endParaRPr>
            </a:p>
          </p:txBody>
        </p:sp>
        <p:sp>
          <p:nvSpPr>
            <p:cNvPr id="365" name="Google Shape;365;p46"/>
            <p:cNvSpPr txBox="1"/>
            <p:nvPr/>
          </p:nvSpPr>
          <p:spPr>
            <a:xfrm>
              <a:off x="2358002" y="2252363"/>
              <a:ext cx="9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temporal</a:t>
              </a:r>
              <a:endParaRPr>
                <a:latin typeface="Calibri"/>
                <a:ea typeface="Calibri"/>
                <a:cs typeface="Calibri"/>
                <a:sym typeface="Calibri"/>
              </a:endParaRPr>
            </a:p>
          </p:txBody>
        </p:sp>
        <p:pic>
          <p:nvPicPr>
            <p:cNvPr id="366" name="Google Shape;366;p46"/>
            <p:cNvPicPr preferRelativeResize="0"/>
            <p:nvPr/>
          </p:nvPicPr>
          <p:blipFill rotWithShape="1">
            <a:blip r:embed="rId6">
              <a:alphaModFix/>
            </a:blip>
            <a:srcRect b="65958" l="52994" r="0" t="-955"/>
            <a:stretch/>
          </p:blipFill>
          <p:spPr>
            <a:xfrm>
              <a:off x="165800" y="2403764"/>
              <a:ext cx="593250" cy="531050"/>
            </a:xfrm>
            <a:prstGeom prst="rect">
              <a:avLst/>
            </a:prstGeom>
            <a:noFill/>
            <a:ln>
              <a:noFill/>
            </a:ln>
          </p:spPr>
        </p:pic>
      </p:grpSp>
      <p:sp>
        <p:nvSpPr>
          <p:cNvPr id="367" name="Google Shape;367;p46"/>
          <p:cNvSpPr txBox="1"/>
          <p:nvPr/>
        </p:nvSpPr>
        <p:spPr>
          <a:xfrm>
            <a:off x="3529063" y="2571750"/>
            <a:ext cx="1962300" cy="1585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posterior/dorsal auditory: coarse spectral info &amp; high temporal precision</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anterior/ventral auditory: fine-grained spectral &amp; low temporal precision</a:t>
            </a:r>
            <a:endParaRPr sz="13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7"/>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Deep learning models enable data-driven encoding models for naturalistic stimuli</a:t>
            </a:r>
            <a:endParaRPr/>
          </a:p>
        </p:txBody>
      </p:sp>
      <p:sp>
        <p:nvSpPr>
          <p:cNvPr id="373" name="Google Shape;373;p47"/>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374" name="Google Shape;374;p47"/>
          <p:cNvGrpSpPr/>
          <p:nvPr/>
        </p:nvGrpSpPr>
        <p:grpSpPr>
          <a:xfrm>
            <a:off x="3241650" y="1077550"/>
            <a:ext cx="2358900" cy="1335500"/>
            <a:chOff x="3392550" y="1272300"/>
            <a:chExt cx="2358900" cy="1335500"/>
          </a:xfrm>
        </p:grpSpPr>
        <p:pic>
          <p:nvPicPr>
            <p:cNvPr id="375" name="Google Shape;375;p47"/>
            <p:cNvPicPr preferRelativeResize="0"/>
            <p:nvPr/>
          </p:nvPicPr>
          <p:blipFill>
            <a:blip r:embed="rId3">
              <a:alphaModFix/>
            </a:blip>
            <a:stretch>
              <a:fillRect/>
            </a:stretch>
          </p:blipFill>
          <p:spPr>
            <a:xfrm>
              <a:off x="3984699" y="1887900"/>
              <a:ext cx="720300" cy="719900"/>
            </a:xfrm>
            <a:prstGeom prst="rect">
              <a:avLst/>
            </a:prstGeom>
            <a:noFill/>
            <a:ln>
              <a:noFill/>
            </a:ln>
          </p:spPr>
        </p:pic>
        <p:sp>
          <p:nvSpPr>
            <p:cNvPr id="376" name="Google Shape;376;p47"/>
            <p:cNvSpPr txBox="1"/>
            <p:nvPr/>
          </p:nvSpPr>
          <p:spPr>
            <a:xfrm>
              <a:off x="3392550" y="1272300"/>
              <a:ext cx="235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more stimulus properties that affect brain activity</a:t>
              </a:r>
              <a:endParaRPr>
                <a:latin typeface="Calibri"/>
                <a:ea typeface="Calibri"/>
                <a:cs typeface="Calibri"/>
                <a:sym typeface="Calibri"/>
              </a:endParaRPr>
            </a:p>
          </p:txBody>
        </p:sp>
        <p:sp>
          <p:nvSpPr>
            <p:cNvPr id="377" name="Google Shape;377;p47"/>
            <p:cNvSpPr/>
            <p:nvPr/>
          </p:nvSpPr>
          <p:spPr>
            <a:xfrm>
              <a:off x="4076850" y="1967800"/>
              <a:ext cx="536400" cy="546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47"/>
          <p:cNvGrpSpPr/>
          <p:nvPr/>
        </p:nvGrpSpPr>
        <p:grpSpPr>
          <a:xfrm>
            <a:off x="649000" y="1077550"/>
            <a:ext cx="2190300" cy="1341801"/>
            <a:chOff x="799900" y="1272300"/>
            <a:chExt cx="2190300" cy="1341801"/>
          </a:xfrm>
        </p:grpSpPr>
        <p:pic>
          <p:nvPicPr>
            <p:cNvPr id="379" name="Google Shape;379;p47"/>
            <p:cNvPicPr preferRelativeResize="0"/>
            <p:nvPr/>
          </p:nvPicPr>
          <p:blipFill>
            <a:blip r:embed="rId4">
              <a:alphaModFix/>
            </a:blip>
            <a:stretch>
              <a:fillRect/>
            </a:stretch>
          </p:blipFill>
          <p:spPr>
            <a:xfrm>
              <a:off x="1969975" y="1967800"/>
              <a:ext cx="407925" cy="646301"/>
            </a:xfrm>
            <a:prstGeom prst="rect">
              <a:avLst/>
            </a:prstGeom>
            <a:noFill/>
            <a:ln>
              <a:noFill/>
            </a:ln>
          </p:spPr>
        </p:pic>
        <p:pic>
          <p:nvPicPr>
            <p:cNvPr id="380" name="Google Shape;380;p47"/>
            <p:cNvPicPr preferRelativeResize="0"/>
            <p:nvPr/>
          </p:nvPicPr>
          <p:blipFill rotWithShape="1">
            <a:blip r:embed="rId5">
              <a:alphaModFix/>
            </a:blip>
            <a:srcRect b="72053" l="61930" r="34476" t="17464"/>
            <a:stretch/>
          </p:blipFill>
          <p:spPr>
            <a:xfrm>
              <a:off x="1074248" y="1967801"/>
              <a:ext cx="616147" cy="562351"/>
            </a:xfrm>
            <a:prstGeom prst="rect">
              <a:avLst/>
            </a:prstGeom>
            <a:noFill/>
            <a:ln>
              <a:noFill/>
            </a:ln>
          </p:spPr>
        </p:pic>
        <p:sp>
          <p:nvSpPr>
            <p:cNvPr id="381" name="Google Shape;381;p47"/>
            <p:cNvSpPr txBox="1"/>
            <p:nvPr/>
          </p:nvSpPr>
          <p:spPr>
            <a:xfrm>
              <a:off x="799900" y="1272300"/>
              <a:ext cx="21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more naturalistic stimuli</a:t>
              </a:r>
              <a:endParaRPr>
                <a:latin typeface="Calibri"/>
                <a:ea typeface="Calibri"/>
                <a:cs typeface="Calibri"/>
                <a:sym typeface="Calibri"/>
              </a:endParaRPr>
            </a:p>
          </p:txBody>
        </p:sp>
      </p:grpSp>
      <p:grpSp>
        <p:nvGrpSpPr>
          <p:cNvPr id="382" name="Google Shape;382;p47"/>
          <p:cNvGrpSpPr/>
          <p:nvPr/>
        </p:nvGrpSpPr>
        <p:grpSpPr>
          <a:xfrm>
            <a:off x="5893875" y="1077550"/>
            <a:ext cx="2904000" cy="1335500"/>
            <a:chOff x="5893875" y="1229950"/>
            <a:chExt cx="2904000" cy="1335500"/>
          </a:xfrm>
        </p:grpSpPr>
        <p:grpSp>
          <p:nvGrpSpPr>
            <p:cNvPr id="383" name="Google Shape;383;p47"/>
            <p:cNvGrpSpPr/>
            <p:nvPr/>
          </p:nvGrpSpPr>
          <p:grpSpPr>
            <a:xfrm>
              <a:off x="6002888" y="1845550"/>
              <a:ext cx="2245150" cy="719900"/>
              <a:chOff x="6044763" y="1715625"/>
              <a:chExt cx="2245150" cy="719900"/>
            </a:xfrm>
          </p:grpSpPr>
          <p:pic>
            <p:nvPicPr>
              <p:cNvPr id="384" name="Google Shape;384;p47"/>
              <p:cNvPicPr preferRelativeResize="0"/>
              <p:nvPr/>
            </p:nvPicPr>
            <p:blipFill rotWithShape="1">
              <a:blip r:embed="rId6">
                <a:alphaModFix/>
              </a:blip>
              <a:srcRect b="9353" l="46230" r="37200" t="73121"/>
              <a:stretch/>
            </p:blipFill>
            <p:spPr>
              <a:xfrm>
                <a:off x="6044763" y="1896846"/>
                <a:ext cx="1357225" cy="498726"/>
              </a:xfrm>
              <a:prstGeom prst="rect">
                <a:avLst/>
              </a:prstGeom>
              <a:noFill/>
              <a:ln>
                <a:noFill/>
              </a:ln>
            </p:spPr>
          </p:pic>
          <p:pic>
            <p:nvPicPr>
              <p:cNvPr id="385" name="Google Shape;385;p47"/>
              <p:cNvPicPr preferRelativeResize="0"/>
              <p:nvPr/>
            </p:nvPicPr>
            <p:blipFill rotWithShape="1">
              <a:blip r:embed="rId6">
                <a:alphaModFix/>
              </a:blip>
              <a:srcRect b="9352" l="62543" r="27799" t="67863"/>
              <a:stretch/>
            </p:blipFill>
            <p:spPr>
              <a:xfrm>
                <a:off x="7411613" y="1715625"/>
                <a:ext cx="878300" cy="719900"/>
              </a:xfrm>
              <a:prstGeom prst="rect">
                <a:avLst/>
              </a:prstGeom>
              <a:noFill/>
              <a:ln>
                <a:noFill/>
              </a:ln>
            </p:spPr>
          </p:pic>
          <p:sp>
            <p:nvSpPr>
              <p:cNvPr id="386" name="Google Shape;386;p47"/>
              <p:cNvSpPr/>
              <p:nvPr/>
            </p:nvSpPr>
            <p:spPr>
              <a:xfrm>
                <a:off x="6419275" y="1944350"/>
                <a:ext cx="6585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7"/>
              <p:cNvSpPr txBox="1"/>
              <p:nvPr/>
            </p:nvSpPr>
            <p:spPr>
              <a:xfrm>
                <a:off x="6285175" y="1869913"/>
                <a:ext cx="9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&lt;0,1,...0&gt;</a:t>
                </a:r>
                <a:endParaRPr>
                  <a:latin typeface="Montserrat"/>
                  <a:ea typeface="Montserrat"/>
                  <a:cs typeface="Montserrat"/>
                  <a:sym typeface="Montserrat"/>
                </a:endParaRPr>
              </a:p>
            </p:txBody>
          </p:sp>
        </p:grpSp>
        <p:sp>
          <p:nvSpPr>
            <p:cNvPr id="388" name="Google Shape;388;p47"/>
            <p:cNvSpPr txBox="1"/>
            <p:nvPr/>
          </p:nvSpPr>
          <p:spPr>
            <a:xfrm>
              <a:off x="5893875" y="1229950"/>
              <a:ext cx="290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simple stim. representations explain less variance in brain activity</a:t>
              </a:r>
              <a:endParaRPr>
                <a:latin typeface="Calibri"/>
                <a:ea typeface="Calibri"/>
                <a:cs typeface="Calibri"/>
                <a:sym typeface="Calibri"/>
              </a:endParaRPr>
            </a:p>
          </p:txBody>
        </p:sp>
      </p:grpSp>
      <p:grpSp>
        <p:nvGrpSpPr>
          <p:cNvPr id="389" name="Google Shape;389;p47"/>
          <p:cNvGrpSpPr/>
          <p:nvPr/>
        </p:nvGrpSpPr>
        <p:grpSpPr>
          <a:xfrm>
            <a:off x="841062" y="3047538"/>
            <a:ext cx="7328158" cy="1639275"/>
            <a:chOff x="841062" y="3047538"/>
            <a:chExt cx="7328158" cy="1639275"/>
          </a:xfrm>
        </p:grpSpPr>
        <p:pic>
          <p:nvPicPr>
            <p:cNvPr id="390" name="Google Shape;390;p47"/>
            <p:cNvPicPr preferRelativeResize="0"/>
            <p:nvPr/>
          </p:nvPicPr>
          <p:blipFill rotWithShape="1">
            <a:blip r:embed="rId7">
              <a:alphaModFix/>
            </a:blip>
            <a:srcRect b="0" l="84013" r="0" t="0"/>
            <a:stretch/>
          </p:blipFill>
          <p:spPr>
            <a:xfrm>
              <a:off x="841062" y="3047538"/>
              <a:ext cx="882924" cy="934900"/>
            </a:xfrm>
            <a:prstGeom prst="rect">
              <a:avLst/>
            </a:prstGeom>
            <a:noFill/>
            <a:ln>
              <a:noFill/>
            </a:ln>
          </p:spPr>
        </p:pic>
        <p:sp>
          <p:nvSpPr>
            <p:cNvPr id="391" name="Google Shape;391;p47"/>
            <p:cNvSpPr txBox="1"/>
            <p:nvPr/>
          </p:nvSpPr>
          <p:spPr>
            <a:xfrm>
              <a:off x="1814038" y="3047538"/>
              <a:ext cx="5373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t>DeepMind’s New AI Taught Itself to Be the World’s Greatest Go Player</a:t>
              </a:r>
              <a:endParaRPr sz="1300" u="sng"/>
            </a:p>
            <a:p>
              <a:pPr indent="0" lvl="0" marL="0" rtl="0" algn="l">
                <a:spcBef>
                  <a:spcPts val="0"/>
                </a:spcBef>
                <a:spcAft>
                  <a:spcPts val="0"/>
                </a:spcAft>
                <a:buNone/>
              </a:pPr>
              <a:r>
                <a:rPr lang="en" sz="1000">
                  <a:solidFill>
                    <a:srgbClr val="999999"/>
                  </a:solidFill>
                </a:rPr>
                <a:t>Singularity Hub</a:t>
              </a:r>
              <a:endParaRPr sz="1000">
                <a:solidFill>
                  <a:srgbClr val="999999"/>
                </a:solidFill>
              </a:endParaRPr>
            </a:p>
          </p:txBody>
        </p:sp>
        <p:grpSp>
          <p:nvGrpSpPr>
            <p:cNvPr id="392" name="Google Shape;392;p47"/>
            <p:cNvGrpSpPr/>
            <p:nvPr/>
          </p:nvGrpSpPr>
          <p:grpSpPr>
            <a:xfrm>
              <a:off x="2660988" y="3798963"/>
              <a:ext cx="5508233" cy="887850"/>
              <a:chOff x="3225975" y="2631775"/>
              <a:chExt cx="5508233" cy="887850"/>
            </a:xfrm>
          </p:grpSpPr>
          <p:grpSp>
            <p:nvGrpSpPr>
              <p:cNvPr id="393" name="Google Shape;393;p47"/>
              <p:cNvGrpSpPr/>
              <p:nvPr/>
            </p:nvGrpSpPr>
            <p:grpSpPr>
              <a:xfrm>
                <a:off x="4174175" y="2631775"/>
                <a:ext cx="4560033" cy="887850"/>
                <a:chOff x="4174175" y="2631775"/>
                <a:chExt cx="4560033" cy="887850"/>
              </a:xfrm>
            </p:grpSpPr>
            <p:pic>
              <p:nvPicPr>
                <p:cNvPr id="394" name="Google Shape;394;p47"/>
                <p:cNvPicPr preferRelativeResize="0"/>
                <p:nvPr/>
              </p:nvPicPr>
              <p:blipFill rotWithShape="1">
                <a:blip r:embed="rId8">
                  <a:alphaModFix/>
                </a:blip>
                <a:srcRect b="0" l="83759" r="0" t="0"/>
                <a:stretch/>
              </p:blipFill>
              <p:spPr>
                <a:xfrm>
                  <a:off x="7830509" y="2631775"/>
                  <a:ext cx="903699" cy="887850"/>
                </a:xfrm>
                <a:prstGeom prst="rect">
                  <a:avLst/>
                </a:prstGeom>
                <a:noFill/>
                <a:ln>
                  <a:noFill/>
                </a:ln>
              </p:spPr>
            </p:pic>
            <p:sp>
              <p:nvSpPr>
                <p:cNvPr id="395" name="Google Shape;395;p47"/>
                <p:cNvSpPr/>
                <p:nvPr/>
              </p:nvSpPr>
              <p:spPr>
                <a:xfrm>
                  <a:off x="4174175" y="2873025"/>
                  <a:ext cx="1135200" cy="17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47"/>
              <p:cNvSpPr txBox="1"/>
              <p:nvPr/>
            </p:nvSpPr>
            <p:spPr>
              <a:xfrm>
                <a:off x="3225975" y="2664050"/>
                <a:ext cx="4608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t>Meet GPT-3. It Has Learned to Code (and Blog and Argue)</a:t>
                </a:r>
                <a:endParaRPr sz="1300" u="sng"/>
              </a:p>
              <a:p>
                <a:pPr indent="0" lvl="0" marL="0" rtl="0" algn="l">
                  <a:spcBef>
                    <a:spcPts val="0"/>
                  </a:spcBef>
                  <a:spcAft>
                    <a:spcPts val="0"/>
                  </a:spcAft>
                  <a:buNone/>
                </a:pPr>
                <a:r>
                  <a:rPr lang="en" sz="1000">
                    <a:solidFill>
                      <a:srgbClr val="999999"/>
                    </a:solidFill>
                  </a:rPr>
                  <a:t>The New York Times</a:t>
                </a:r>
                <a:endParaRPr sz="1000">
                  <a:solidFill>
                    <a:srgbClr val="999999"/>
                  </a:solidFill>
                </a:endParaRPr>
              </a:p>
            </p:txBody>
          </p:sp>
        </p:grpSp>
      </p:grpSp>
      <p:sp>
        <p:nvSpPr>
          <p:cNvPr id="397" name="Google Shape;397;p47"/>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8"/>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Data-driven encoding models evaluate the relationships between brains and deep learning models</a:t>
            </a:r>
            <a:endParaRPr/>
          </a:p>
        </p:txBody>
      </p:sp>
      <p:sp>
        <p:nvSpPr>
          <p:cNvPr id="403" name="Google Shape;403;p48"/>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cxnSp>
        <p:nvCxnSpPr>
          <p:cNvPr id="404" name="Google Shape;404;p48"/>
          <p:cNvCxnSpPr/>
          <p:nvPr/>
        </p:nvCxnSpPr>
        <p:spPr>
          <a:xfrm>
            <a:off x="2430639" y="2762178"/>
            <a:ext cx="712500" cy="511500"/>
          </a:xfrm>
          <a:prstGeom prst="straightConnector1">
            <a:avLst/>
          </a:prstGeom>
          <a:noFill/>
          <a:ln cap="flat" cmpd="sng" w="38100">
            <a:solidFill>
              <a:srgbClr val="999999"/>
            </a:solidFill>
            <a:prstDash val="solid"/>
            <a:round/>
            <a:headEnd len="med" w="med" type="none"/>
            <a:tailEnd len="med" w="med" type="triangle"/>
          </a:ln>
        </p:spPr>
      </p:cxnSp>
      <p:sp>
        <p:nvSpPr>
          <p:cNvPr id="405" name="Google Shape;405;p48"/>
          <p:cNvSpPr/>
          <p:nvPr/>
        </p:nvSpPr>
        <p:spPr>
          <a:xfrm>
            <a:off x="3182224" y="2839835"/>
            <a:ext cx="622200" cy="621900"/>
          </a:xfrm>
          <a:prstGeom prst="donut">
            <a:avLst>
              <a:gd fmla="val 27861"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 name="Google Shape;406;p48"/>
          <p:cNvCxnSpPr/>
          <p:nvPr/>
        </p:nvCxnSpPr>
        <p:spPr>
          <a:xfrm>
            <a:off x="3379268" y="3210080"/>
            <a:ext cx="221400" cy="1500"/>
          </a:xfrm>
          <a:prstGeom prst="straightConnector1">
            <a:avLst/>
          </a:prstGeom>
          <a:noFill/>
          <a:ln cap="flat" cmpd="sng" w="9525">
            <a:solidFill>
              <a:srgbClr val="595959"/>
            </a:solidFill>
            <a:prstDash val="solid"/>
            <a:round/>
            <a:headEnd len="med" w="med" type="none"/>
            <a:tailEnd len="med" w="med" type="none"/>
          </a:ln>
        </p:spPr>
      </p:cxnSp>
      <p:cxnSp>
        <p:nvCxnSpPr>
          <p:cNvPr id="407" name="Google Shape;407;p48"/>
          <p:cNvCxnSpPr/>
          <p:nvPr/>
        </p:nvCxnSpPr>
        <p:spPr>
          <a:xfrm flipH="1">
            <a:off x="3157136" y="3210080"/>
            <a:ext cx="225600" cy="304800"/>
          </a:xfrm>
          <a:prstGeom prst="straightConnector1">
            <a:avLst/>
          </a:prstGeom>
          <a:noFill/>
          <a:ln cap="flat" cmpd="sng" w="9525">
            <a:solidFill>
              <a:srgbClr val="595959"/>
            </a:solidFill>
            <a:prstDash val="solid"/>
            <a:round/>
            <a:headEnd len="med" w="med" type="none"/>
            <a:tailEnd len="med" w="med" type="none"/>
          </a:ln>
        </p:spPr>
      </p:cxnSp>
      <p:cxnSp>
        <p:nvCxnSpPr>
          <p:cNvPr id="408" name="Google Shape;408;p48"/>
          <p:cNvCxnSpPr/>
          <p:nvPr/>
        </p:nvCxnSpPr>
        <p:spPr>
          <a:xfrm flipH="1">
            <a:off x="3377337" y="3210080"/>
            <a:ext cx="225600" cy="304800"/>
          </a:xfrm>
          <a:prstGeom prst="straightConnector1">
            <a:avLst/>
          </a:prstGeom>
          <a:noFill/>
          <a:ln cap="flat" cmpd="sng" w="9525">
            <a:solidFill>
              <a:srgbClr val="595959"/>
            </a:solidFill>
            <a:prstDash val="solid"/>
            <a:round/>
            <a:headEnd len="med" w="med" type="none"/>
            <a:tailEnd len="med" w="med" type="none"/>
          </a:ln>
        </p:spPr>
      </p:cxnSp>
      <p:cxnSp>
        <p:nvCxnSpPr>
          <p:cNvPr id="409" name="Google Shape;409;p48"/>
          <p:cNvCxnSpPr/>
          <p:nvPr/>
        </p:nvCxnSpPr>
        <p:spPr>
          <a:xfrm>
            <a:off x="3156987" y="3514790"/>
            <a:ext cx="221400" cy="1500"/>
          </a:xfrm>
          <a:prstGeom prst="straightConnector1">
            <a:avLst/>
          </a:prstGeom>
          <a:noFill/>
          <a:ln cap="flat" cmpd="sng" w="9525">
            <a:solidFill>
              <a:srgbClr val="595959"/>
            </a:solidFill>
            <a:prstDash val="solid"/>
            <a:round/>
            <a:headEnd len="med" w="med" type="none"/>
            <a:tailEnd len="med" w="med" type="none"/>
          </a:ln>
        </p:spPr>
      </p:cxnSp>
      <p:cxnSp>
        <p:nvCxnSpPr>
          <p:cNvPr id="410" name="Google Shape;410;p48"/>
          <p:cNvCxnSpPr/>
          <p:nvPr/>
        </p:nvCxnSpPr>
        <p:spPr>
          <a:xfrm>
            <a:off x="3156987" y="3516236"/>
            <a:ext cx="1500" cy="126600"/>
          </a:xfrm>
          <a:prstGeom prst="straightConnector1">
            <a:avLst/>
          </a:prstGeom>
          <a:noFill/>
          <a:ln cap="flat" cmpd="sng" w="9525">
            <a:solidFill>
              <a:srgbClr val="595959"/>
            </a:solidFill>
            <a:prstDash val="solid"/>
            <a:round/>
            <a:headEnd len="med" w="med" type="none"/>
            <a:tailEnd len="med" w="med" type="none"/>
          </a:ln>
        </p:spPr>
      </p:cxnSp>
      <p:cxnSp>
        <p:nvCxnSpPr>
          <p:cNvPr id="411" name="Google Shape;411;p48"/>
          <p:cNvCxnSpPr/>
          <p:nvPr/>
        </p:nvCxnSpPr>
        <p:spPr>
          <a:xfrm>
            <a:off x="3377188" y="3516236"/>
            <a:ext cx="1500" cy="126600"/>
          </a:xfrm>
          <a:prstGeom prst="straightConnector1">
            <a:avLst/>
          </a:prstGeom>
          <a:noFill/>
          <a:ln cap="flat" cmpd="sng" w="9525">
            <a:solidFill>
              <a:srgbClr val="595959"/>
            </a:solidFill>
            <a:prstDash val="solid"/>
            <a:round/>
            <a:headEnd len="med" w="med" type="none"/>
            <a:tailEnd len="med" w="med" type="none"/>
          </a:ln>
        </p:spPr>
      </p:cxnSp>
      <p:cxnSp>
        <p:nvCxnSpPr>
          <p:cNvPr id="412" name="Google Shape;412;p48"/>
          <p:cNvCxnSpPr/>
          <p:nvPr/>
        </p:nvCxnSpPr>
        <p:spPr>
          <a:xfrm flipH="1" rot="10800000">
            <a:off x="3377188" y="3218363"/>
            <a:ext cx="229800" cy="314700"/>
          </a:xfrm>
          <a:prstGeom prst="straightConnector1">
            <a:avLst/>
          </a:prstGeom>
          <a:noFill/>
          <a:ln cap="flat" cmpd="sng" w="9525">
            <a:solidFill>
              <a:srgbClr val="595959"/>
            </a:solidFill>
            <a:prstDash val="solid"/>
            <a:round/>
            <a:headEnd len="med" w="med" type="none"/>
            <a:tailEnd len="med" w="med" type="none"/>
          </a:ln>
        </p:spPr>
      </p:cxnSp>
      <p:cxnSp>
        <p:nvCxnSpPr>
          <p:cNvPr id="413" name="Google Shape;413;p48"/>
          <p:cNvCxnSpPr/>
          <p:nvPr/>
        </p:nvCxnSpPr>
        <p:spPr>
          <a:xfrm rot="10800000">
            <a:off x="3158188" y="3533063"/>
            <a:ext cx="219000" cy="0"/>
          </a:xfrm>
          <a:prstGeom prst="straightConnector1">
            <a:avLst/>
          </a:prstGeom>
          <a:noFill/>
          <a:ln cap="flat" cmpd="sng" w="9525">
            <a:solidFill>
              <a:srgbClr val="595959"/>
            </a:solidFill>
            <a:prstDash val="solid"/>
            <a:round/>
            <a:headEnd len="med" w="med" type="none"/>
            <a:tailEnd len="med" w="med" type="none"/>
          </a:ln>
        </p:spPr>
      </p:cxnSp>
      <p:cxnSp>
        <p:nvCxnSpPr>
          <p:cNvPr id="414" name="Google Shape;414;p48"/>
          <p:cNvCxnSpPr/>
          <p:nvPr/>
        </p:nvCxnSpPr>
        <p:spPr>
          <a:xfrm>
            <a:off x="3603269" y="3213133"/>
            <a:ext cx="4200" cy="4500"/>
          </a:xfrm>
          <a:prstGeom prst="straightConnector1">
            <a:avLst/>
          </a:prstGeom>
          <a:noFill/>
          <a:ln cap="flat" cmpd="sng" w="9525">
            <a:solidFill>
              <a:srgbClr val="595959"/>
            </a:solidFill>
            <a:prstDash val="solid"/>
            <a:round/>
            <a:headEnd len="med" w="med" type="none"/>
            <a:tailEnd len="med" w="med" type="none"/>
          </a:ln>
        </p:spPr>
      </p:cxnSp>
      <p:sp>
        <p:nvSpPr>
          <p:cNvPr id="415" name="Google Shape;415;p48"/>
          <p:cNvSpPr/>
          <p:nvPr/>
        </p:nvSpPr>
        <p:spPr>
          <a:xfrm>
            <a:off x="3158735" y="3213133"/>
            <a:ext cx="442200" cy="299700"/>
          </a:xfrm>
          <a:prstGeom prst="parallelogram">
            <a:avLst>
              <a:gd fmla="val 74642"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8"/>
          <p:cNvSpPr/>
          <p:nvPr/>
        </p:nvSpPr>
        <p:spPr>
          <a:xfrm flipH="1" rot="-5400000">
            <a:off x="3325177" y="3263630"/>
            <a:ext cx="327600" cy="224100"/>
          </a:xfrm>
          <a:prstGeom prst="parallelogram">
            <a:avLst>
              <a:gd fmla="val 120428" name="adj"/>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8"/>
          <p:cNvSpPr/>
          <p:nvPr/>
        </p:nvSpPr>
        <p:spPr>
          <a:xfrm>
            <a:off x="3158981" y="3534879"/>
            <a:ext cx="219000" cy="1101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8"/>
          <p:cNvSpPr/>
          <p:nvPr/>
        </p:nvSpPr>
        <p:spPr>
          <a:xfrm>
            <a:off x="3159761" y="3511608"/>
            <a:ext cx="219000" cy="225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8"/>
          <p:cNvSpPr txBox="1"/>
          <p:nvPr/>
        </p:nvSpPr>
        <p:spPr>
          <a:xfrm>
            <a:off x="3286618" y="2787816"/>
            <a:ext cx="5616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fMRI</a:t>
            </a:r>
            <a:endParaRPr sz="800">
              <a:latin typeface="Montserrat"/>
              <a:ea typeface="Montserrat"/>
              <a:cs typeface="Montserrat"/>
              <a:sym typeface="Montserrat"/>
            </a:endParaRPr>
          </a:p>
        </p:txBody>
      </p:sp>
      <p:sp>
        <p:nvSpPr>
          <p:cNvPr id="420" name="Google Shape;420;p48"/>
          <p:cNvSpPr/>
          <p:nvPr/>
        </p:nvSpPr>
        <p:spPr>
          <a:xfrm rot="-2315350">
            <a:off x="3345403" y="3540001"/>
            <a:ext cx="75994" cy="88125"/>
          </a:xfrm>
          <a:prstGeom prst="parallelogram">
            <a:avLst>
              <a:gd fmla="val 8333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48"/>
          <p:cNvGrpSpPr/>
          <p:nvPr/>
        </p:nvGrpSpPr>
        <p:grpSpPr>
          <a:xfrm>
            <a:off x="3829471" y="2844779"/>
            <a:ext cx="1234305" cy="744551"/>
            <a:chOff x="2854174" y="3423503"/>
            <a:chExt cx="1063140" cy="641301"/>
          </a:xfrm>
        </p:grpSpPr>
        <p:cxnSp>
          <p:nvCxnSpPr>
            <p:cNvPr id="422" name="Google Shape;422;p48"/>
            <p:cNvCxnSpPr/>
            <p:nvPr/>
          </p:nvCxnSpPr>
          <p:spPr>
            <a:xfrm flipH="1" rot="10800000">
              <a:off x="2854174" y="3765439"/>
              <a:ext cx="366300" cy="600"/>
            </a:xfrm>
            <a:prstGeom prst="straightConnector1">
              <a:avLst/>
            </a:prstGeom>
            <a:noFill/>
            <a:ln cap="flat" cmpd="sng" w="38100">
              <a:solidFill>
                <a:srgbClr val="999999"/>
              </a:solidFill>
              <a:prstDash val="solid"/>
              <a:round/>
              <a:headEnd len="med" w="med" type="none"/>
              <a:tailEnd len="med" w="med" type="triangle"/>
            </a:ln>
          </p:spPr>
        </p:cxnSp>
        <p:pic>
          <p:nvPicPr>
            <p:cNvPr id="423" name="Google Shape;423;p48"/>
            <p:cNvPicPr preferRelativeResize="0"/>
            <p:nvPr/>
          </p:nvPicPr>
          <p:blipFill rotWithShape="1">
            <a:blip r:embed="rId3">
              <a:alphaModFix/>
            </a:blip>
            <a:srcRect b="33981" l="89188" r="3064" t="42215"/>
            <a:stretch/>
          </p:blipFill>
          <p:spPr>
            <a:xfrm>
              <a:off x="3250143" y="3423503"/>
              <a:ext cx="667171" cy="641301"/>
            </a:xfrm>
            <a:prstGeom prst="rect">
              <a:avLst/>
            </a:prstGeom>
            <a:noFill/>
            <a:ln>
              <a:noFill/>
            </a:ln>
          </p:spPr>
        </p:pic>
      </p:grpSp>
      <p:grpSp>
        <p:nvGrpSpPr>
          <p:cNvPr id="424" name="Google Shape;424;p48"/>
          <p:cNvGrpSpPr/>
          <p:nvPr/>
        </p:nvGrpSpPr>
        <p:grpSpPr>
          <a:xfrm>
            <a:off x="3831330" y="1525050"/>
            <a:ext cx="1726457" cy="767053"/>
            <a:chOff x="2833790" y="2320700"/>
            <a:chExt cx="1487043" cy="660683"/>
          </a:xfrm>
        </p:grpSpPr>
        <p:cxnSp>
          <p:nvCxnSpPr>
            <p:cNvPr id="425" name="Google Shape;425;p48"/>
            <p:cNvCxnSpPr/>
            <p:nvPr/>
          </p:nvCxnSpPr>
          <p:spPr>
            <a:xfrm flipH="1" rot="10800000">
              <a:off x="2833790" y="2873731"/>
              <a:ext cx="366300" cy="600"/>
            </a:xfrm>
            <a:prstGeom prst="straightConnector1">
              <a:avLst/>
            </a:prstGeom>
            <a:noFill/>
            <a:ln cap="flat" cmpd="sng" w="38100">
              <a:solidFill>
                <a:srgbClr val="999999"/>
              </a:solidFill>
              <a:prstDash val="solid"/>
              <a:round/>
              <a:headEnd len="med" w="med" type="none"/>
              <a:tailEnd len="med" w="med" type="triangle"/>
            </a:ln>
          </p:spPr>
        </p:cxnSp>
        <p:sp>
          <p:nvSpPr>
            <p:cNvPr id="426" name="Google Shape;426;p48"/>
            <p:cNvSpPr txBox="1"/>
            <p:nvPr/>
          </p:nvSpPr>
          <p:spPr>
            <a:xfrm>
              <a:off x="2942033" y="2320700"/>
              <a:ext cx="1378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A priori locations in DL system and brain</a:t>
              </a:r>
              <a:endParaRPr sz="1000">
                <a:latin typeface="Montserrat"/>
                <a:ea typeface="Montserrat"/>
                <a:cs typeface="Montserrat"/>
                <a:sym typeface="Montserrat"/>
              </a:endParaRPr>
            </a:p>
          </p:txBody>
        </p:sp>
        <p:pic>
          <p:nvPicPr>
            <p:cNvPr id="427" name="Google Shape;427;p48"/>
            <p:cNvPicPr preferRelativeResize="0"/>
            <p:nvPr/>
          </p:nvPicPr>
          <p:blipFill rotWithShape="1">
            <a:blip r:embed="rId4">
              <a:alphaModFix/>
            </a:blip>
            <a:srcRect b="15499" l="50577" r="41018" t="75033"/>
            <a:stretch/>
          </p:blipFill>
          <p:spPr>
            <a:xfrm>
              <a:off x="3250144" y="2745805"/>
              <a:ext cx="601980" cy="235577"/>
            </a:xfrm>
            <a:prstGeom prst="rect">
              <a:avLst/>
            </a:prstGeom>
            <a:noFill/>
            <a:ln>
              <a:noFill/>
            </a:ln>
          </p:spPr>
        </p:pic>
      </p:grpSp>
      <p:sp>
        <p:nvSpPr>
          <p:cNvPr id="428" name="Google Shape;428;p48"/>
          <p:cNvSpPr/>
          <p:nvPr/>
        </p:nvSpPr>
        <p:spPr>
          <a:xfrm>
            <a:off x="5109469" y="2207569"/>
            <a:ext cx="335700" cy="1099200"/>
          </a:xfrm>
          <a:prstGeom prst="rightBrace">
            <a:avLst>
              <a:gd fmla="val 42560" name="adj1"/>
              <a:gd fmla="val 50549" name="adj2"/>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48"/>
          <p:cNvGrpSpPr/>
          <p:nvPr/>
        </p:nvGrpSpPr>
        <p:grpSpPr>
          <a:xfrm>
            <a:off x="2441894" y="1525050"/>
            <a:ext cx="1634269" cy="1237128"/>
            <a:chOff x="1649324" y="2286785"/>
            <a:chExt cx="1407639" cy="1065571"/>
          </a:xfrm>
        </p:grpSpPr>
        <p:grpSp>
          <p:nvGrpSpPr>
            <p:cNvPr id="430" name="Google Shape;430;p48"/>
            <p:cNvGrpSpPr/>
            <p:nvPr/>
          </p:nvGrpSpPr>
          <p:grpSpPr>
            <a:xfrm>
              <a:off x="1649324" y="2286785"/>
              <a:ext cx="1407639" cy="1065571"/>
              <a:chOff x="1649324" y="2286785"/>
              <a:chExt cx="1407639" cy="1065571"/>
            </a:xfrm>
          </p:grpSpPr>
          <p:cxnSp>
            <p:nvCxnSpPr>
              <p:cNvPr id="431" name="Google Shape;431;p48"/>
              <p:cNvCxnSpPr/>
              <p:nvPr/>
            </p:nvCxnSpPr>
            <p:spPr>
              <a:xfrm flipH="1" rot="10800000">
                <a:off x="1649324" y="2978857"/>
                <a:ext cx="636900" cy="373500"/>
              </a:xfrm>
              <a:prstGeom prst="straightConnector1">
                <a:avLst/>
              </a:prstGeom>
              <a:noFill/>
              <a:ln cap="flat" cmpd="sng" w="38100">
                <a:solidFill>
                  <a:srgbClr val="999999"/>
                </a:solidFill>
                <a:prstDash val="solid"/>
                <a:round/>
                <a:headEnd len="med" w="med" type="none"/>
                <a:tailEnd len="med" w="med" type="triangle"/>
              </a:ln>
            </p:spPr>
          </p:cxnSp>
          <p:sp>
            <p:nvSpPr>
              <p:cNvPr id="432" name="Google Shape;432;p48"/>
              <p:cNvSpPr txBox="1"/>
              <p:nvPr/>
            </p:nvSpPr>
            <p:spPr>
              <a:xfrm>
                <a:off x="2083462" y="2286785"/>
                <a:ext cx="973500" cy="2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Deep learning system</a:t>
                </a:r>
                <a:endParaRPr sz="1000">
                  <a:latin typeface="Montserrat"/>
                  <a:ea typeface="Montserrat"/>
                  <a:cs typeface="Montserrat"/>
                  <a:sym typeface="Montserrat"/>
                </a:endParaRPr>
              </a:p>
            </p:txBody>
          </p:sp>
        </p:grpSp>
        <p:pic>
          <p:nvPicPr>
            <p:cNvPr id="433" name="Google Shape;433;p48"/>
            <p:cNvPicPr preferRelativeResize="0"/>
            <p:nvPr/>
          </p:nvPicPr>
          <p:blipFill rotWithShape="1">
            <a:blip r:embed="rId5">
              <a:alphaModFix/>
            </a:blip>
            <a:srcRect b="61555" l="70923" r="5204" t="11552"/>
            <a:stretch/>
          </p:blipFill>
          <p:spPr>
            <a:xfrm>
              <a:off x="2251430" y="2602144"/>
              <a:ext cx="613726" cy="558331"/>
            </a:xfrm>
            <a:prstGeom prst="rect">
              <a:avLst/>
            </a:prstGeom>
            <a:noFill/>
            <a:ln>
              <a:noFill/>
            </a:ln>
          </p:spPr>
        </p:pic>
      </p:grpSp>
      <p:sp>
        <p:nvSpPr>
          <p:cNvPr id="434" name="Google Shape;434;p48"/>
          <p:cNvSpPr txBox="1"/>
          <p:nvPr/>
        </p:nvSpPr>
        <p:spPr>
          <a:xfrm>
            <a:off x="5606450" y="2449375"/>
            <a:ext cx="138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how are they related?</a:t>
            </a:r>
            <a:endParaRPr>
              <a:latin typeface="Montserrat"/>
              <a:ea typeface="Montserrat"/>
              <a:cs typeface="Montserrat"/>
              <a:sym typeface="Montserrat"/>
            </a:endParaRPr>
          </a:p>
        </p:txBody>
      </p:sp>
      <p:pic>
        <p:nvPicPr>
          <p:cNvPr id="435" name="Google Shape;435;p48"/>
          <p:cNvPicPr preferRelativeResize="0"/>
          <p:nvPr/>
        </p:nvPicPr>
        <p:blipFill>
          <a:blip r:embed="rId6">
            <a:alphaModFix/>
          </a:blip>
          <a:stretch>
            <a:fillRect/>
          </a:stretch>
        </p:blipFill>
        <p:spPr>
          <a:xfrm>
            <a:off x="1887652" y="2435950"/>
            <a:ext cx="442200" cy="700595"/>
          </a:xfrm>
          <a:prstGeom prst="rect">
            <a:avLst/>
          </a:prstGeom>
          <a:noFill/>
          <a:ln>
            <a:noFill/>
          </a:ln>
        </p:spPr>
      </p:pic>
      <p:sp>
        <p:nvSpPr>
          <p:cNvPr id="436" name="Google Shape;436;p48"/>
          <p:cNvSpPr txBox="1"/>
          <p:nvPr/>
        </p:nvSpPr>
        <p:spPr>
          <a:xfrm>
            <a:off x="1543704" y="1525050"/>
            <a:ext cx="1130100" cy="2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Multimodal naturalistic stimulus</a:t>
            </a:r>
            <a:endParaRPr sz="1000">
              <a:latin typeface="Montserrat"/>
              <a:ea typeface="Montserrat"/>
              <a:cs typeface="Montserrat"/>
              <a:sym typeface="Montserrat"/>
            </a:endParaRPr>
          </a:p>
        </p:txBody>
      </p:sp>
      <p:sp>
        <p:nvSpPr>
          <p:cNvPr id="437" name="Google Shape;437;p48"/>
          <p:cNvSpPr txBox="1"/>
          <p:nvPr/>
        </p:nvSpPr>
        <p:spPr>
          <a:xfrm>
            <a:off x="5419386" y="1540397"/>
            <a:ext cx="16008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Data-driven encoding model</a:t>
            </a:r>
            <a:endParaRPr b="1" sz="1000">
              <a:latin typeface="Montserrat"/>
              <a:ea typeface="Montserrat"/>
              <a:cs typeface="Montserrat"/>
              <a:sym typeface="Montserrat"/>
            </a:endParaRPr>
          </a:p>
        </p:txBody>
      </p:sp>
      <p:sp>
        <p:nvSpPr>
          <p:cNvPr id="438" name="Google Shape;438;p48"/>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9"/>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a:t>
            </a:r>
            <a:r>
              <a:rPr b="1" lang="en"/>
              <a:t> training and evaluation</a:t>
            </a:r>
            <a:endParaRPr b="1"/>
          </a:p>
        </p:txBody>
      </p:sp>
      <p:sp>
        <p:nvSpPr>
          <p:cNvPr id="444" name="Google Shape;444;p49"/>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45" name="Google Shape;445;p49"/>
          <p:cNvPicPr preferRelativeResize="0"/>
          <p:nvPr/>
        </p:nvPicPr>
        <p:blipFill rotWithShape="1">
          <a:blip r:embed="rId3">
            <a:alphaModFix/>
          </a:blip>
          <a:srcRect b="9353" l="46230" r="27800" t="65186"/>
          <a:stretch/>
        </p:blipFill>
        <p:spPr>
          <a:xfrm>
            <a:off x="980671" y="1613275"/>
            <a:ext cx="1919186" cy="653675"/>
          </a:xfrm>
          <a:prstGeom prst="rect">
            <a:avLst/>
          </a:prstGeom>
          <a:noFill/>
          <a:ln>
            <a:noFill/>
          </a:ln>
        </p:spPr>
      </p:pic>
      <p:grpSp>
        <p:nvGrpSpPr>
          <p:cNvPr id="446" name="Google Shape;446;p49"/>
          <p:cNvGrpSpPr/>
          <p:nvPr/>
        </p:nvGrpSpPr>
        <p:grpSpPr>
          <a:xfrm>
            <a:off x="3410125" y="1183430"/>
            <a:ext cx="4925700" cy="760800"/>
            <a:chOff x="3410125" y="1183430"/>
            <a:chExt cx="4925700" cy="760800"/>
          </a:xfrm>
        </p:grpSpPr>
        <p:sp>
          <p:nvSpPr>
            <p:cNvPr id="447" name="Google Shape;447;p49"/>
            <p:cNvSpPr txBox="1"/>
            <p:nvPr/>
          </p:nvSpPr>
          <p:spPr>
            <a:xfrm>
              <a:off x="3410125" y="1183430"/>
              <a:ext cx="4925700" cy="76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function      often modeled as linear </a:t>
              </a:r>
              <a:endParaRPr>
                <a:latin typeface="Calibri"/>
                <a:ea typeface="Calibri"/>
                <a:cs typeface="Calibri"/>
                <a:sym typeface="Calibri"/>
              </a:endParaRPr>
            </a:p>
            <a:p>
              <a:pPr indent="0" lvl="0" marL="0" rtl="0" algn="l">
                <a:lnSpc>
                  <a:spcPct val="115000"/>
                </a:lnSpc>
                <a:spcBef>
                  <a:spcPts val="0"/>
                </a:spcBef>
                <a:spcAft>
                  <a:spcPts val="0"/>
                </a:spcAft>
                <a:buNone/>
              </a:pPr>
              <a:r>
                <a:rPr lang="en" sz="1000">
                  <a:solidFill>
                    <a:srgbClr val="666666"/>
                  </a:solidFill>
                  <a:latin typeface="Calibri"/>
                  <a:ea typeface="Calibri"/>
                  <a:cs typeface="Calibri"/>
                  <a:sym typeface="Calibri"/>
                </a:rPr>
                <a:t>                                                              [Mitchell et al. 2008, Nishimoto et al., 2011; </a:t>
              </a:r>
              <a:endParaRPr sz="1000">
                <a:solidFill>
                  <a:srgbClr val="666666"/>
                </a:solidFill>
                <a:latin typeface="Calibri"/>
                <a:ea typeface="Calibri"/>
                <a:cs typeface="Calibri"/>
                <a:sym typeface="Calibri"/>
              </a:endParaRPr>
            </a:p>
            <a:p>
              <a:pPr indent="0" lvl="0" marL="0" rtl="0" algn="l">
                <a:lnSpc>
                  <a:spcPct val="115000"/>
                </a:lnSpc>
                <a:spcBef>
                  <a:spcPts val="0"/>
                </a:spcBef>
                <a:spcAft>
                  <a:spcPts val="0"/>
                </a:spcAft>
                <a:buNone/>
              </a:pPr>
              <a:r>
                <a:rPr lang="en" sz="1000">
                  <a:solidFill>
                    <a:srgbClr val="666666"/>
                  </a:solidFill>
                  <a:latin typeface="Calibri"/>
                  <a:ea typeface="Calibri"/>
                  <a:cs typeface="Calibri"/>
                  <a:sym typeface="Calibri"/>
                </a:rPr>
                <a:t>                                                               Sudre et al., 2012; Wehbe et al., 2014]</a:t>
              </a:r>
              <a:endParaRPr sz="1000">
                <a:solidFill>
                  <a:srgbClr val="666666"/>
                </a:solidFill>
                <a:latin typeface="Calibri"/>
                <a:ea typeface="Calibri"/>
                <a:cs typeface="Calibri"/>
                <a:sym typeface="Calibri"/>
              </a:endParaRPr>
            </a:p>
          </p:txBody>
        </p:sp>
        <p:pic>
          <p:nvPicPr>
            <p:cNvPr id="448" name="Google Shape;448;p49"/>
            <p:cNvPicPr preferRelativeResize="0"/>
            <p:nvPr/>
          </p:nvPicPr>
          <p:blipFill rotWithShape="1">
            <a:blip r:embed="rId3">
              <a:alphaModFix/>
            </a:blip>
            <a:srcRect b="13282" l="47532" r="50518" t="74446"/>
            <a:stretch/>
          </p:blipFill>
          <p:spPr>
            <a:xfrm>
              <a:off x="4188850" y="1269409"/>
              <a:ext cx="120150" cy="262800"/>
            </a:xfrm>
            <a:prstGeom prst="rect">
              <a:avLst/>
            </a:prstGeom>
            <a:noFill/>
            <a:ln>
              <a:noFill/>
            </a:ln>
          </p:spPr>
        </p:pic>
      </p:grpSp>
      <p:sp>
        <p:nvSpPr>
          <p:cNvPr id="449" name="Google Shape;449;p49"/>
          <p:cNvSpPr/>
          <p:nvPr/>
        </p:nvSpPr>
        <p:spPr>
          <a:xfrm>
            <a:off x="2076375" y="1534450"/>
            <a:ext cx="8949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9"/>
          <p:cNvSpPr txBox="1"/>
          <p:nvPr>
            <p:ph idx="4294967295" type="body"/>
          </p:nvPr>
        </p:nvSpPr>
        <p:spPr>
          <a:xfrm>
            <a:off x="2836525" y="4581400"/>
            <a:ext cx="24927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4"/>
              </a:rPr>
              <a:t>Ivanova, Anna A., Martin Schrimpf, Stefano Anzellotti, Noga Zaslavsky, Evelina Fedorenko, and Leyla Isik. "Is it that simple? Linear mapping models in cognitive neuroscience." bioRxiv (2021).</a:t>
            </a:r>
            <a:endParaRPr/>
          </a:p>
        </p:txBody>
      </p:sp>
      <p:grpSp>
        <p:nvGrpSpPr>
          <p:cNvPr id="451" name="Google Shape;451;p49"/>
          <p:cNvGrpSpPr/>
          <p:nvPr/>
        </p:nvGrpSpPr>
        <p:grpSpPr>
          <a:xfrm>
            <a:off x="3410134" y="2060462"/>
            <a:ext cx="4800158" cy="2722724"/>
            <a:chOff x="3410134" y="2060462"/>
            <a:chExt cx="4800158" cy="2722724"/>
          </a:xfrm>
        </p:grpSpPr>
        <p:pic>
          <p:nvPicPr>
            <p:cNvPr id="452" name="Google Shape;452;p49"/>
            <p:cNvPicPr preferRelativeResize="0"/>
            <p:nvPr/>
          </p:nvPicPr>
          <p:blipFill>
            <a:blip r:embed="rId5">
              <a:alphaModFix/>
            </a:blip>
            <a:stretch>
              <a:fillRect/>
            </a:stretch>
          </p:blipFill>
          <p:spPr>
            <a:xfrm>
              <a:off x="5329225" y="2060462"/>
              <a:ext cx="2881067" cy="2722724"/>
            </a:xfrm>
            <a:prstGeom prst="rect">
              <a:avLst/>
            </a:prstGeom>
            <a:noFill/>
            <a:ln>
              <a:noFill/>
            </a:ln>
          </p:spPr>
        </p:pic>
        <p:grpSp>
          <p:nvGrpSpPr>
            <p:cNvPr id="453" name="Google Shape;453;p49"/>
            <p:cNvGrpSpPr/>
            <p:nvPr/>
          </p:nvGrpSpPr>
          <p:grpSpPr>
            <a:xfrm>
              <a:off x="3410134" y="2413350"/>
              <a:ext cx="1919100" cy="615600"/>
              <a:chOff x="3410134" y="2413350"/>
              <a:chExt cx="1919100" cy="615600"/>
            </a:xfrm>
          </p:grpSpPr>
          <p:sp>
            <p:nvSpPr>
              <p:cNvPr id="454" name="Google Shape;454;p49"/>
              <p:cNvSpPr txBox="1"/>
              <p:nvPr/>
            </p:nvSpPr>
            <p:spPr>
              <a:xfrm>
                <a:off x="3410134" y="2413350"/>
                <a:ext cx="191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Considerations for</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Linear vs non-linear </a:t>
                </a:r>
                <a:endParaRPr>
                  <a:latin typeface="Calibri"/>
                  <a:ea typeface="Calibri"/>
                  <a:cs typeface="Calibri"/>
                  <a:sym typeface="Calibri"/>
                </a:endParaRPr>
              </a:p>
            </p:txBody>
          </p:sp>
          <p:pic>
            <p:nvPicPr>
              <p:cNvPr id="455" name="Google Shape;455;p49"/>
              <p:cNvPicPr preferRelativeResize="0"/>
              <p:nvPr/>
            </p:nvPicPr>
            <p:blipFill rotWithShape="1">
              <a:blip r:embed="rId3">
                <a:alphaModFix/>
              </a:blip>
              <a:srcRect b="13282" l="47532" r="50518" t="74446"/>
              <a:stretch/>
            </p:blipFill>
            <p:spPr>
              <a:xfrm>
                <a:off x="5015368" y="2721039"/>
                <a:ext cx="120150" cy="262800"/>
              </a:xfrm>
              <a:prstGeom prst="rect">
                <a:avLst/>
              </a:prstGeom>
              <a:noFill/>
              <a:ln>
                <a:noFill/>
              </a:ln>
            </p:spPr>
          </p:pic>
        </p:grpSp>
      </p:grpSp>
      <p:sp>
        <p:nvSpPr>
          <p:cNvPr id="456" name="Google Shape;456;p49"/>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0"/>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a:t>
            </a:r>
            <a:r>
              <a:rPr b="1" lang="en"/>
              <a:t> training and evaluation</a:t>
            </a:r>
            <a:endParaRPr b="1"/>
          </a:p>
        </p:txBody>
      </p:sp>
      <p:sp>
        <p:nvSpPr>
          <p:cNvPr id="462" name="Google Shape;462;p50"/>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63" name="Google Shape;463;p50"/>
          <p:cNvPicPr preferRelativeResize="0"/>
          <p:nvPr/>
        </p:nvPicPr>
        <p:blipFill rotWithShape="1">
          <a:blip r:embed="rId3">
            <a:alphaModFix/>
          </a:blip>
          <a:srcRect b="9353" l="46230" r="27800" t="65186"/>
          <a:stretch/>
        </p:blipFill>
        <p:spPr>
          <a:xfrm>
            <a:off x="980671" y="1613275"/>
            <a:ext cx="1919186" cy="653675"/>
          </a:xfrm>
          <a:prstGeom prst="rect">
            <a:avLst/>
          </a:prstGeom>
          <a:noFill/>
          <a:ln>
            <a:noFill/>
          </a:ln>
        </p:spPr>
      </p:pic>
      <p:grpSp>
        <p:nvGrpSpPr>
          <p:cNvPr id="464" name="Google Shape;464;p50"/>
          <p:cNvGrpSpPr/>
          <p:nvPr/>
        </p:nvGrpSpPr>
        <p:grpSpPr>
          <a:xfrm>
            <a:off x="3410125" y="1183430"/>
            <a:ext cx="4925700" cy="760800"/>
            <a:chOff x="3410125" y="1183430"/>
            <a:chExt cx="4925700" cy="760800"/>
          </a:xfrm>
        </p:grpSpPr>
        <p:sp>
          <p:nvSpPr>
            <p:cNvPr id="465" name="Google Shape;465;p50"/>
            <p:cNvSpPr txBox="1"/>
            <p:nvPr/>
          </p:nvSpPr>
          <p:spPr>
            <a:xfrm>
              <a:off x="3410125" y="1183430"/>
              <a:ext cx="4925700" cy="76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function      often modeled as linear </a:t>
              </a:r>
              <a:endParaRPr>
                <a:latin typeface="Calibri"/>
                <a:ea typeface="Calibri"/>
                <a:cs typeface="Calibri"/>
                <a:sym typeface="Calibri"/>
              </a:endParaRPr>
            </a:p>
            <a:p>
              <a:pPr indent="0" lvl="0" marL="0" rtl="0" algn="l">
                <a:lnSpc>
                  <a:spcPct val="115000"/>
                </a:lnSpc>
                <a:spcBef>
                  <a:spcPts val="0"/>
                </a:spcBef>
                <a:spcAft>
                  <a:spcPts val="0"/>
                </a:spcAft>
                <a:buNone/>
              </a:pPr>
              <a:r>
                <a:rPr lang="en" sz="1000">
                  <a:solidFill>
                    <a:srgbClr val="666666"/>
                  </a:solidFill>
                  <a:latin typeface="Calibri"/>
                  <a:ea typeface="Calibri"/>
                  <a:cs typeface="Calibri"/>
                  <a:sym typeface="Calibri"/>
                </a:rPr>
                <a:t>                                                              [Mitchell et al. 2008, Nishimoto et al., 2011; </a:t>
              </a:r>
              <a:endParaRPr sz="1000">
                <a:solidFill>
                  <a:srgbClr val="666666"/>
                </a:solidFill>
                <a:latin typeface="Calibri"/>
                <a:ea typeface="Calibri"/>
                <a:cs typeface="Calibri"/>
                <a:sym typeface="Calibri"/>
              </a:endParaRPr>
            </a:p>
            <a:p>
              <a:pPr indent="0" lvl="0" marL="0" rtl="0" algn="l">
                <a:lnSpc>
                  <a:spcPct val="115000"/>
                </a:lnSpc>
                <a:spcBef>
                  <a:spcPts val="0"/>
                </a:spcBef>
                <a:spcAft>
                  <a:spcPts val="0"/>
                </a:spcAft>
                <a:buNone/>
              </a:pPr>
              <a:r>
                <a:rPr lang="en" sz="1000">
                  <a:solidFill>
                    <a:srgbClr val="666666"/>
                  </a:solidFill>
                  <a:latin typeface="Calibri"/>
                  <a:ea typeface="Calibri"/>
                  <a:cs typeface="Calibri"/>
                  <a:sym typeface="Calibri"/>
                </a:rPr>
                <a:t>                                                               Sudre et al., 2012; Wehbe et al., 2014]</a:t>
              </a:r>
              <a:endParaRPr sz="1000">
                <a:solidFill>
                  <a:srgbClr val="666666"/>
                </a:solidFill>
                <a:latin typeface="Calibri"/>
                <a:ea typeface="Calibri"/>
                <a:cs typeface="Calibri"/>
                <a:sym typeface="Calibri"/>
              </a:endParaRPr>
            </a:p>
          </p:txBody>
        </p:sp>
        <p:pic>
          <p:nvPicPr>
            <p:cNvPr id="466" name="Google Shape;466;p50"/>
            <p:cNvPicPr preferRelativeResize="0"/>
            <p:nvPr/>
          </p:nvPicPr>
          <p:blipFill rotWithShape="1">
            <a:blip r:embed="rId3">
              <a:alphaModFix/>
            </a:blip>
            <a:srcRect b="13282" l="47532" r="50518" t="74446"/>
            <a:stretch/>
          </p:blipFill>
          <p:spPr>
            <a:xfrm>
              <a:off x="4188850" y="1269409"/>
              <a:ext cx="120150" cy="262800"/>
            </a:xfrm>
            <a:prstGeom prst="rect">
              <a:avLst/>
            </a:prstGeom>
            <a:noFill/>
            <a:ln>
              <a:noFill/>
            </a:ln>
          </p:spPr>
        </p:pic>
      </p:grpSp>
      <p:sp>
        <p:nvSpPr>
          <p:cNvPr id="467" name="Google Shape;467;p50"/>
          <p:cNvSpPr txBox="1"/>
          <p:nvPr/>
        </p:nvSpPr>
        <p:spPr>
          <a:xfrm>
            <a:off x="673350" y="2916625"/>
            <a:ext cx="91440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    Training:   </a:t>
            </a:r>
            <a:r>
              <a:rPr lang="en">
                <a:solidFill>
                  <a:schemeClr val="dk1"/>
                </a:solidFill>
                <a:latin typeface="Calibri"/>
                <a:ea typeface="Calibri"/>
                <a:cs typeface="Calibri"/>
                <a:sym typeface="Calibri"/>
              </a:rPr>
              <a:t>cross validation (CV), regularization parameter chosen via nested CV</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Evaluation:   </a:t>
            </a:r>
            <a:r>
              <a:rPr lang="en">
                <a:solidFill>
                  <a:schemeClr val="dk1"/>
                </a:solidFill>
                <a:latin typeface="Calibri"/>
                <a:ea typeface="Calibri"/>
                <a:cs typeface="Calibri"/>
                <a:sym typeface="Calibri"/>
              </a:rPr>
              <a:t>1) make predictions for heldout data</a:t>
            </a:r>
            <a:endParaRPr>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
                <a:solidFill>
                  <a:schemeClr val="dk1"/>
                </a:solidFill>
                <a:latin typeface="Calibri"/>
                <a:ea typeface="Calibri"/>
                <a:cs typeface="Calibri"/>
                <a:sym typeface="Calibri"/>
              </a:rPr>
              <a:t> 2) compare predictions with true brain data</a:t>
            </a:r>
            <a:endParaRPr>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
                <a:solidFill>
                  <a:schemeClr val="dk1"/>
                </a:solidFill>
                <a:latin typeface="Calibri"/>
                <a:ea typeface="Calibri"/>
                <a:cs typeface="Calibri"/>
                <a:sym typeface="Calibri"/>
              </a:rPr>
              <a:t> 3) stringent statistical testing                                                                                                     </a:t>
            </a:r>
            <a:endParaRPr>
              <a:solidFill>
                <a:schemeClr val="dk1"/>
              </a:solidFill>
              <a:latin typeface="Calibri"/>
              <a:ea typeface="Calibri"/>
              <a:cs typeface="Calibri"/>
              <a:sym typeface="Calibri"/>
            </a:endParaRPr>
          </a:p>
        </p:txBody>
      </p:sp>
      <p:sp>
        <p:nvSpPr>
          <p:cNvPr id="468" name="Google Shape;468;p50"/>
          <p:cNvSpPr/>
          <p:nvPr/>
        </p:nvSpPr>
        <p:spPr>
          <a:xfrm>
            <a:off x="2076375" y="1534450"/>
            <a:ext cx="8949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0"/>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1"/>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a:p>
            <a:pPr indent="-317500" lvl="0" marL="457200" rtl="0" algn="l">
              <a:spcBef>
                <a:spcPts val="1000"/>
              </a:spcBef>
              <a:spcAft>
                <a:spcPts val="0"/>
              </a:spcAft>
              <a:buSzPts val="1400"/>
              <a:buChar char="●"/>
            </a:pPr>
            <a:r>
              <a:rPr lang="en"/>
              <a:t>Method:</a:t>
            </a:r>
            <a:endParaRPr/>
          </a:p>
          <a:p>
            <a:pPr indent="-317500" lvl="1" marL="914400" rtl="0" algn="l">
              <a:spcBef>
                <a:spcPts val="0"/>
              </a:spcBef>
              <a:spcAft>
                <a:spcPts val="0"/>
              </a:spcAft>
              <a:buSzPts val="1400"/>
              <a:buChar char="○"/>
            </a:pPr>
            <a:r>
              <a:rPr lang="en"/>
              <a:t>Split dataset into train, validation, and test</a:t>
            </a:r>
            <a:endParaRPr/>
          </a:p>
          <a:p>
            <a:pPr indent="-317500" lvl="1" marL="914400" rtl="0" algn="l">
              <a:spcBef>
                <a:spcPts val="1000"/>
              </a:spcBef>
              <a:spcAft>
                <a:spcPts val="0"/>
              </a:spcAft>
              <a:buSzPts val="1400"/>
              <a:buChar char="○"/>
            </a:pPr>
            <a:r>
              <a:rPr lang="en"/>
              <a:t>Employ cross-validation to select model parameters based on validation dataset</a:t>
            </a:r>
            <a:endParaRPr/>
          </a:p>
          <a:p>
            <a:pPr indent="-317500" lvl="1" marL="914400" rtl="0" algn="l">
              <a:spcBef>
                <a:spcPts val="1000"/>
              </a:spcBef>
              <a:spcAft>
                <a:spcPts val="0"/>
              </a:spcAft>
              <a:buSzPts val="1400"/>
              <a:buChar char="○"/>
            </a:pPr>
            <a:r>
              <a:rPr lang="en"/>
              <a:t>Reduce overfitting by using regularization</a:t>
            </a:r>
            <a:endParaRPr/>
          </a:p>
          <a:p>
            <a:pPr indent="-317500" lvl="2" marL="1371600" rtl="0" algn="l">
              <a:spcBef>
                <a:spcPts val="1000"/>
              </a:spcBef>
              <a:spcAft>
                <a:spcPts val="1000"/>
              </a:spcAft>
              <a:buSzPts val="1400"/>
              <a:buChar char="■"/>
            </a:pPr>
            <a:r>
              <a:rPr lang="en"/>
              <a:t>Ridge regularization</a:t>
            </a:r>
            <a:endParaRPr/>
          </a:p>
        </p:txBody>
      </p:sp>
      <p:sp>
        <p:nvSpPr>
          <p:cNvPr id="475" name="Google Shape;475;p51"/>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 training </a:t>
            </a:r>
            <a:r>
              <a:rPr b="1" lang="en"/>
              <a:t>setup</a:t>
            </a:r>
            <a:endParaRPr/>
          </a:p>
        </p:txBody>
      </p:sp>
      <p:sp>
        <p:nvSpPr>
          <p:cNvPr id="476" name="Google Shape;476;p51"/>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477" name="Google Shape;477;p51"/>
          <p:cNvGrpSpPr/>
          <p:nvPr/>
        </p:nvGrpSpPr>
        <p:grpSpPr>
          <a:xfrm>
            <a:off x="5237325" y="1163975"/>
            <a:ext cx="3670800" cy="989075"/>
            <a:chOff x="4685875" y="1769175"/>
            <a:chExt cx="3670800" cy="989075"/>
          </a:xfrm>
        </p:grpSpPr>
        <p:grpSp>
          <p:nvGrpSpPr>
            <p:cNvPr id="478" name="Google Shape;478;p51"/>
            <p:cNvGrpSpPr/>
            <p:nvPr/>
          </p:nvGrpSpPr>
          <p:grpSpPr>
            <a:xfrm>
              <a:off x="4685875" y="1769186"/>
              <a:ext cx="3670800" cy="989064"/>
              <a:chOff x="5473200" y="3114436"/>
              <a:chExt cx="3670800" cy="989064"/>
            </a:xfrm>
          </p:grpSpPr>
          <p:grpSp>
            <p:nvGrpSpPr>
              <p:cNvPr id="479" name="Google Shape;479;p51"/>
              <p:cNvGrpSpPr/>
              <p:nvPr/>
            </p:nvGrpSpPr>
            <p:grpSpPr>
              <a:xfrm>
                <a:off x="5526960" y="3114436"/>
                <a:ext cx="2203291" cy="758922"/>
                <a:chOff x="4320801" y="2487713"/>
                <a:chExt cx="1897753" cy="653680"/>
              </a:xfrm>
            </p:grpSpPr>
            <p:pic>
              <p:nvPicPr>
                <p:cNvPr id="480" name="Google Shape;480;p51"/>
                <p:cNvPicPr preferRelativeResize="0"/>
                <p:nvPr/>
              </p:nvPicPr>
              <p:blipFill rotWithShape="1">
                <a:blip r:embed="rId3">
                  <a:alphaModFix/>
                </a:blip>
                <a:srcRect b="9353" l="46231" r="37192" t="73094"/>
                <a:stretch/>
              </p:blipFill>
              <p:spPr>
                <a:xfrm>
                  <a:off x="4320801" y="2690747"/>
                  <a:ext cx="1225021" cy="450645"/>
                </a:xfrm>
                <a:prstGeom prst="rect">
                  <a:avLst/>
                </a:prstGeom>
                <a:noFill/>
                <a:ln>
                  <a:noFill/>
                </a:ln>
              </p:spPr>
            </p:pic>
            <p:pic>
              <p:nvPicPr>
                <p:cNvPr id="481" name="Google Shape;481;p51"/>
                <p:cNvPicPr preferRelativeResize="0"/>
                <p:nvPr/>
              </p:nvPicPr>
              <p:blipFill rotWithShape="1">
                <a:blip r:embed="rId3">
                  <a:alphaModFix/>
                </a:blip>
                <a:srcRect b="9353" l="62574" r="27799" t="65186"/>
                <a:stretch/>
              </p:blipFill>
              <p:spPr>
                <a:xfrm flipH="1">
                  <a:off x="5507179" y="2487713"/>
                  <a:ext cx="711375" cy="653675"/>
                </a:xfrm>
                <a:prstGeom prst="rect">
                  <a:avLst/>
                </a:prstGeom>
                <a:noFill/>
                <a:ln>
                  <a:noFill/>
                </a:ln>
              </p:spPr>
            </p:pic>
          </p:grpSp>
          <p:pic>
            <p:nvPicPr>
              <p:cNvPr id="482" name="Google Shape;482;p51"/>
              <p:cNvPicPr preferRelativeResize="0"/>
              <p:nvPr/>
            </p:nvPicPr>
            <p:blipFill rotWithShape="1">
              <a:blip r:embed="rId4">
                <a:alphaModFix/>
              </a:blip>
              <a:srcRect b="75807" l="3679" r="87556" t="15273"/>
              <a:stretch/>
            </p:blipFill>
            <p:spPr>
              <a:xfrm>
                <a:off x="5892416" y="3409940"/>
                <a:ext cx="712498" cy="256200"/>
              </a:xfrm>
              <a:prstGeom prst="rect">
                <a:avLst/>
              </a:prstGeom>
              <a:noFill/>
              <a:ln>
                <a:noFill/>
              </a:ln>
            </p:spPr>
          </p:pic>
          <p:sp>
            <p:nvSpPr>
              <p:cNvPr id="483" name="Google Shape;483;p51"/>
              <p:cNvSpPr/>
              <p:nvPr/>
            </p:nvSpPr>
            <p:spPr>
              <a:xfrm>
                <a:off x="7404700" y="3383000"/>
                <a:ext cx="45000" cy="5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1"/>
              <p:cNvSpPr txBox="1"/>
              <p:nvPr/>
            </p:nvSpPr>
            <p:spPr>
              <a:xfrm>
                <a:off x="5473200" y="3749500"/>
                <a:ext cx="367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Test how well      predicts unseen brain recordings</a:t>
                </a:r>
                <a:endParaRPr sz="1100">
                  <a:latin typeface="Montserrat"/>
                  <a:ea typeface="Montserrat"/>
                  <a:cs typeface="Montserrat"/>
                  <a:sym typeface="Montserrat"/>
                </a:endParaRPr>
              </a:p>
            </p:txBody>
          </p:sp>
          <p:pic>
            <p:nvPicPr>
              <p:cNvPr id="485" name="Google Shape;485;p51"/>
              <p:cNvPicPr preferRelativeResize="0"/>
              <p:nvPr/>
            </p:nvPicPr>
            <p:blipFill rotWithShape="1">
              <a:blip r:embed="rId3">
                <a:alphaModFix/>
              </a:blip>
              <a:srcRect b="13282" l="47532" r="50518" t="74446"/>
              <a:stretch/>
            </p:blipFill>
            <p:spPr>
              <a:xfrm>
                <a:off x="6542248" y="3828736"/>
                <a:ext cx="120150" cy="262800"/>
              </a:xfrm>
              <a:prstGeom prst="rect">
                <a:avLst/>
              </a:prstGeom>
              <a:noFill/>
              <a:ln>
                <a:noFill/>
              </a:ln>
            </p:spPr>
          </p:pic>
        </p:grpSp>
        <p:sp>
          <p:nvSpPr>
            <p:cNvPr id="486" name="Google Shape;486;p51"/>
            <p:cNvSpPr/>
            <p:nvPr/>
          </p:nvSpPr>
          <p:spPr>
            <a:xfrm>
              <a:off x="6090025" y="1769175"/>
              <a:ext cx="894900" cy="11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51"/>
          <p:cNvGrpSpPr/>
          <p:nvPr/>
        </p:nvGrpSpPr>
        <p:grpSpPr>
          <a:xfrm>
            <a:off x="5209300" y="378075"/>
            <a:ext cx="2343275" cy="808021"/>
            <a:chOff x="4657850" y="983275"/>
            <a:chExt cx="2343275" cy="808021"/>
          </a:xfrm>
        </p:grpSpPr>
        <p:grpSp>
          <p:nvGrpSpPr>
            <p:cNvPr id="488" name="Google Shape;488;p51"/>
            <p:cNvGrpSpPr/>
            <p:nvPr/>
          </p:nvGrpSpPr>
          <p:grpSpPr>
            <a:xfrm>
              <a:off x="4657850" y="983275"/>
              <a:ext cx="2290341" cy="808021"/>
              <a:chOff x="5445175" y="2328525"/>
              <a:chExt cx="2290341" cy="808021"/>
            </a:xfrm>
          </p:grpSpPr>
          <p:sp>
            <p:nvSpPr>
              <p:cNvPr id="489" name="Google Shape;489;p51"/>
              <p:cNvSpPr txBox="1"/>
              <p:nvPr/>
            </p:nvSpPr>
            <p:spPr>
              <a:xfrm>
                <a:off x="5445175" y="2328525"/>
                <a:ext cx="144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Learn function</a:t>
                </a:r>
                <a:endParaRPr sz="1100">
                  <a:latin typeface="Montserrat"/>
                  <a:ea typeface="Montserrat"/>
                  <a:cs typeface="Montserrat"/>
                  <a:sym typeface="Montserrat"/>
                </a:endParaRPr>
              </a:p>
            </p:txBody>
          </p:sp>
          <p:grpSp>
            <p:nvGrpSpPr>
              <p:cNvPr id="490" name="Google Shape;490;p51"/>
              <p:cNvGrpSpPr/>
              <p:nvPr/>
            </p:nvGrpSpPr>
            <p:grpSpPr>
              <a:xfrm>
                <a:off x="5532225" y="2377624"/>
                <a:ext cx="2203291" cy="758922"/>
                <a:chOff x="4320801" y="2487713"/>
                <a:chExt cx="1897753" cy="653680"/>
              </a:xfrm>
            </p:grpSpPr>
            <p:pic>
              <p:nvPicPr>
                <p:cNvPr id="491" name="Google Shape;491;p51"/>
                <p:cNvPicPr preferRelativeResize="0"/>
                <p:nvPr/>
              </p:nvPicPr>
              <p:blipFill rotWithShape="1">
                <a:blip r:embed="rId3">
                  <a:alphaModFix/>
                </a:blip>
                <a:srcRect b="9353" l="46231" r="37192" t="73094"/>
                <a:stretch/>
              </p:blipFill>
              <p:spPr>
                <a:xfrm>
                  <a:off x="4320801" y="2690747"/>
                  <a:ext cx="1225021" cy="450645"/>
                </a:xfrm>
                <a:prstGeom prst="rect">
                  <a:avLst/>
                </a:prstGeom>
                <a:noFill/>
                <a:ln>
                  <a:noFill/>
                </a:ln>
              </p:spPr>
            </p:pic>
            <p:pic>
              <p:nvPicPr>
                <p:cNvPr id="492" name="Google Shape;492;p51"/>
                <p:cNvPicPr preferRelativeResize="0"/>
                <p:nvPr/>
              </p:nvPicPr>
              <p:blipFill rotWithShape="1">
                <a:blip r:embed="rId3">
                  <a:alphaModFix/>
                </a:blip>
                <a:srcRect b="9353" l="62574" r="27799" t="65186"/>
                <a:stretch/>
              </p:blipFill>
              <p:spPr>
                <a:xfrm flipH="1">
                  <a:off x="5507179" y="2487713"/>
                  <a:ext cx="711375" cy="653675"/>
                </a:xfrm>
                <a:prstGeom prst="rect">
                  <a:avLst/>
                </a:prstGeom>
                <a:noFill/>
                <a:ln>
                  <a:noFill/>
                </a:ln>
              </p:spPr>
            </p:pic>
          </p:grpSp>
          <p:pic>
            <p:nvPicPr>
              <p:cNvPr id="493" name="Google Shape;493;p51"/>
              <p:cNvPicPr preferRelativeResize="0"/>
              <p:nvPr/>
            </p:nvPicPr>
            <p:blipFill rotWithShape="1">
              <a:blip r:embed="rId3">
                <a:alphaModFix/>
              </a:blip>
              <a:srcRect b="13282" l="47532" r="50518" t="74446"/>
              <a:stretch/>
            </p:blipFill>
            <p:spPr>
              <a:xfrm>
                <a:off x="6604014" y="2403429"/>
                <a:ext cx="120150" cy="262800"/>
              </a:xfrm>
              <a:prstGeom prst="rect">
                <a:avLst/>
              </a:prstGeom>
              <a:noFill/>
              <a:ln>
                <a:noFill/>
              </a:ln>
            </p:spPr>
          </p:pic>
        </p:grpSp>
        <p:sp>
          <p:nvSpPr>
            <p:cNvPr id="494" name="Google Shape;494;p51"/>
            <p:cNvSpPr/>
            <p:nvPr/>
          </p:nvSpPr>
          <p:spPr>
            <a:xfrm>
              <a:off x="6073825" y="983275"/>
              <a:ext cx="9273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51"/>
          <p:cNvSpPr txBox="1"/>
          <p:nvPr/>
        </p:nvSpPr>
        <p:spPr>
          <a:xfrm>
            <a:off x="91271" y="1003275"/>
            <a:ext cx="5056800" cy="10575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800"/>
              </a:spcBef>
              <a:spcAft>
                <a:spcPts val="1000"/>
              </a:spcAft>
              <a:buClr>
                <a:schemeClr val="dk1"/>
              </a:buClr>
              <a:buSzPts val="1400"/>
              <a:buChar char="●"/>
            </a:pPr>
            <a:r>
              <a:rPr lang="en" sz="2100">
                <a:solidFill>
                  <a:schemeClr val="dk1"/>
                </a:solidFill>
                <a:latin typeface="Calibri"/>
                <a:ea typeface="Calibri"/>
                <a:cs typeface="Calibri"/>
                <a:sym typeface="Calibri"/>
              </a:rPr>
              <a:t>Goal: find a mapping from stimulus representation to brain data that </a:t>
            </a:r>
            <a:r>
              <a:rPr b="1" lang="en" sz="2100">
                <a:solidFill>
                  <a:schemeClr val="dk1"/>
                </a:solidFill>
                <a:latin typeface="Calibri"/>
                <a:ea typeface="Calibri"/>
                <a:cs typeface="Calibri"/>
                <a:sym typeface="Calibri"/>
              </a:rPr>
              <a:t>generalizes</a:t>
            </a:r>
            <a:r>
              <a:rPr lang="en" sz="2100">
                <a:solidFill>
                  <a:schemeClr val="dk1"/>
                </a:solidFill>
                <a:latin typeface="Calibri"/>
                <a:ea typeface="Calibri"/>
                <a:cs typeface="Calibri"/>
                <a:sym typeface="Calibri"/>
              </a:rPr>
              <a:t> to new brain data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2"/>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1000"/>
              </a:spcAft>
              <a:buSzPts val="2100"/>
              <a:buFont typeface="Calibri"/>
              <a:buChar char="•"/>
            </a:pPr>
            <a:r>
              <a:rPr lang="en"/>
              <a:t>Independent model per participant</a:t>
            </a:r>
            <a:endParaRPr/>
          </a:p>
        </p:txBody>
      </p:sp>
      <p:sp>
        <p:nvSpPr>
          <p:cNvPr id="501" name="Google Shape;501;p52"/>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 training </a:t>
            </a:r>
            <a:r>
              <a:rPr b="1" lang="en"/>
              <a:t>independent </a:t>
            </a:r>
            <a:r>
              <a:rPr lang="en"/>
              <a:t>models</a:t>
            </a:r>
            <a:endParaRPr/>
          </a:p>
        </p:txBody>
      </p:sp>
      <p:sp>
        <p:nvSpPr>
          <p:cNvPr id="502" name="Google Shape;502;p52"/>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503" name="Google Shape;503;p52"/>
          <p:cNvGrpSpPr/>
          <p:nvPr/>
        </p:nvGrpSpPr>
        <p:grpSpPr>
          <a:xfrm>
            <a:off x="659921" y="1389875"/>
            <a:ext cx="7941904" cy="1045125"/>
            <a:chOff x="659921" y="1389875"/>
            <a:chExt cx="7941904" cy="1045125"/>
          </a:xfrm>
        </p:grpSpPr>
        <p:grpSp>
          <p:nvGrpSpPr>
            <p:cNvPr id="504" name="Google Shape;504;p52"/>
            <p:cNvGrpSpPr/>
            <p:nvPr/>
          </p:nvGrpSpPr>
          <p:grpSpPr>
            <a:xfrm>
              <a:off x="659921" y="1389875"/>
              <a:ext cx="1990504" cy="990025"/>
              <a:chOff x="951746" y="1407000"/>
              <a:chExt cx="1990504" cy="990025"/>
            </a:xfrm>
          </p:grpSpPr>
          <p:sp>
            <p:nvSpPr>
              <p:cNvPr id="505" name="Google Shape;505;p52"/>
              <p:cNvSpPr txBox="1"/>
              <p:nvPr/>
            </p:nvSpPr>
            <p:spPr>
              <a:xfrm>
                <a:off x="1758525" y="1407000"/>
                <a:ext cx="5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P1</a:t>
                </a:r>
                <a:endParaRPr b="1">
                  <a:latin typeface="Calibri"/>
                  <a:ea typeface="Calibri"/>
                  <a:cs typeface="Calibri"/>
                  <a:sym typeface="Calibri"/>
                </a:endParaRPr>
              </a:p>
            </p:txBody>
          </p:sp>
          <p:grpSp>
            <p:nvGrpSpPr>
              <p:cNvPr id="506" name="Google Shape;506;p52"/>
              <p:cNvGrpSpPr/>
              <p:nvPr/>
            </p:nvGrpSpPr>
            <p:grpSpPr>
              <a:xfrm>
                <a:off x="951746" y="1664525"/>
                <a:ext cx="1990504" cy="732500"/>
                <a:chOff x="951746" y="1664525"/>
                <a:chExt cx="1990504" cy="732500"/>
              </a:xfrm>
            </p:grpSpPr>
            <p:pic>
              <p:nvPicPr>
                <p:cNvPr id="507" name="Google Shape;507;p52"/>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508" name="Google Shape;508;p52"/>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2"/>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0" name="Google Shape;510;p52"/>
            <p:cNvSpPr txBox="1"/>
            <p:nvPr/>
          </p:nvSpPr>
          <p:spPr>
            <a:xfrm>
              <a:off x="5658975" y="1444975"/>
              <a:ext cx="6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grpSp>
          <p:nvGrpSpPr>
            <p:cNvPr id="511" name="Google Shape;511;p52"/>
            <p:cNvGrpSpPr/>
            <p:nvPr/>
          </p:nvGrpSpPr>
          <p:grpSpPr>
            <a:xfrm>
              <a:off x="3147571" y="1444975"/>
              <a:ext cx="1990504" cy="990025"/>
              <a:chOff x="3576746" y="1485000"/>
              <a:chExt cx="1990504" cy="990025"/>
            </a:xfrm>
          </p:grpSpPr>
          <p:sp>
            <p:nvSpPr>
              <p:cNvPr id="512" name="Google Shape;512;p52"/>
              <p:cNvSpPr txBox="1"/>
              <p:nvPr/>
            </p:nvSpPr>
            <p:spPr>
              <a:xfrm>
                <a:off x="4383525" y="1485000"/>
                <a:ext cx="5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P2</a:t>
                </a:r>
                <a:endParaRPr b="1">
                  <a:latin typeface="Calibri"/>
                  <a:ea typeface="Calibri"/>
                  <a:cs typeface="Calibri"/>
                  <a:sym typeface="Calibri"/>
                </a:endParaRPr>
              </a:p>
            </p:txBody>
          </p:sp>
          <p:grpSp>
            <p:nvGrpSpPr>
              <p:cNvPr id="513" name="Google Shape;513;p52"/>
              <p:cNvGrpSpPr/>
              <p:nvPr/>
            </p:nvGrpSpPr>
            <p:grpSpPr>
              <a:xfrm>
                <a:off x="3576746" y="1742525"/>
                <a:ext cx="1990504" cy="732500"/>
                <a:chOff x="951746" y="1664525"/>
                <a:chExt cx="1990504" cy="732500"/>
              </a:xfrm>
            </p:grpSpPr>
            <p:pic>
              <p:nvPicPr>
                <p:cNvPr id="514" name="Google Shape;514;p52"/>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515" name="Google Shape;515;p52"/>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2"/>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52"/>
              <p:cNvSpPr/>
              <p:nvPr/>
            </p:nvSpPr>
            <p:spPr>
              <a:xfrm>
                <a:off x="5024100" y="2048750"/>
                <a:ext cx="51600" cy="57300"/>
              </a:xfrm>
              <a:prstGeom prst="rect">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52"/>
            <p:cNvGrpSpPr/>
            <p:nvPr/>
          </p:nvGrpSpPr>
          <p:grpSpPr>
            <a:xfrm>
              <a:off x="6611321" y="1444975"/>
              <a:ext cx="1990504" cy="990025"/>
              <a:chOff x="6748646" y="1535763"/>
              <a:chExt cx="1990504" cy="990025"/>
            </a:xfrm>
          </p:grpSpPr>
          <p:sp>
            <p:nvSpPr>
              <p:cNvPr id="519" name="Google Shape;519;p52"/>
              <p:cNvSpPr txBox="1"/>
              <p:nvPr/>
            </p:nvSpPr>
            <p:spPr>
              <a:xfrm>
                <a:off x="7555425" y="1535763"/>
                <a:ext cx="5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PN</a:t>
                </a:r>
                <a:endParaRPr b="1">
                  <a:latin typeface="Calibri"/>
                  <a:ea typeface="Calibri"/>
                  <a:cs typeface="Calibri"/>
                  <a:sym typeface="Calibri"/>
                </a:endParaRPr>
              </a:p>
            </p:txBody>
          </p:sp>
          <p:grpSp>
            <p:nvGrpSpPr>
              <p:cNvPr id="520" name="Google Shape;520;p52"/>
              <p:cNvGrpSpPr/>
              <p:nvPr/>
            </p:nvGrpSpPr>
            <p:grpSpPr>
              <a:xfrm>
                <a:off x="6748646" y="1793288"/>
                <a:ext cx="1990504" cy="732500"/>
                <a:chOff x="951746" y="1664525"/>
                <a:chExt cx="1990504" cy="732500"/>
              </a:xfrm>
            </p:grpSpPr>
            <p:pic>
              <p:nvPicPr>
                <p:cNvPr id="521" name="Google Shape;521;p52"/>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522" name="Google Shape;522;p52"/>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2"/>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52"/>
              <p:cNvSpPr/>
              <p:nvPr/>
            </p:nvSpPr>
            <p:spPr>
              <a:xfrm>
                <a:off x="8187600" y="2106050"/>
                <a:ext cx="51600" cy="57300"/>
              </a:xfrm>
              <a:prstGeom prst="rect">
                <a:avLst/>
              </a:prstGeom>
              <a:solidFill>
                <a:srgbClr val="FF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 name="Google Shape;525;p52"/>
          <p:cNvGrpSpPr/>
          <p:nvPr/>
        </p:nvGrpSpPr>
        <p:grpSpPr>
          <a:xfrm>
            <a:off x="697896" y="3406750"/>
            <a:ext cx="7817204" cy="1093950"/>
            <a:chOff x="697896" y="3406750"/>
            <a:chExt cx="7817204" cy="1093950"/>
          </a:xfrm>
        </p:grpSpPr>
        <p:grpSp>
          <p:nvGrpSpPr>
            <p:cNvPr id="526" name="Google Shape;526;p52"/>
            <p:cNvGrpSpPr/>
            <p:nvPr/>
          </p:nvGrpSpPr>
          <p:grpSpPr>
            <a:xfrm>
              <a:off x="697896" y="3446825"/>
              <a:ext cx="1990504" cy="1053875"/>
              <a:chOff x="951746" y="1343150"/>
              <a:chExt cx="1990504" cy="1053875"/>
            </a:xfrm>
          </p:grpSpPr>
          <p:sp>
            <p:nvSpPr>
              <p:cNvPr id="527" name="Google Shape;527;p52"/>
              <p:cNvSpPr txBox="1"/>
              <p:nvPr/>
            </p:nvSpPr>
            <p:spPr>
              <a:xfrm>
                <a:off x="1529925" y="1343150"/>
                <a:ext cx="12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P1, v1</a:t>
                </a:r>
                <a:endParaRPr b="1">
                  <a:latin typeface="Calibri"/>
                  <a:ea typeface="Calibri"/>
                  <a:cs typeface="Calibri"/>
                  <a:sym typeface="Calibri"/>
                </a:endParaRPr>
              </a:p>
            </p:txBody>
          </p:sp>
          <p:grpSp>
            <p:nvGrpSpPr>
              <p:cNvPr id="528" name="Google Shape;528;p52"/>
              <p:cNvGrpSpPr/>
              <p:nvPr/>
            </p:nvGrpSpPr>
            <p:grpSpPr>
              <a:xfrm>
                <a:off x="951746" y="1664525"/>
                <a:ext cx="1990504" cy="732500"/>
                <a:chOff x="951746" y="1664525"/>
                <a:chExt cx="1990504" cy="732500"/>
              </a:xfrm>
            </p:grpSpPr>
            <p:pic>
              <p:nvPicPr>
                <p:cNvPr id="529" name="Google Shape;529;p52"/>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530" name="Google Shape;530;p52"/>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 name="Google Shape;532;p52"/>
            <p:cNvGrpSpPr/>
            <p:nvPr/>
          </p:nvGrpSpPr>
          <p:grpSpPr>
            <a:xfrm>
              <a:off x="3104846" y="3446825"/>
              <a:ext cx="1990504" cy="1053875"/>
              <a:chOff x="951746" y="1343150"/>
              <a:chExt cx="1990504" cy="1053875"/>
            </a:xfrm>
          </p:grpSpPr>
          <p:sp>
            <p:nvSpPr>
              <p:cNvPr id="533" name="Google Shape;533;p52"/>
              <p:cNvSpPr txBox="1"/>
              <p:nvPr/>
            </p:nvSpPr>
            <p:spPr>
              <a:xfrm>
                <a:off x="1529925" y="1343150"/>
                <a:ext cx="12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P1, v2</a:t>
                </a:r>
                <a:endParaRPr b="1">
                  <a:latin typeface="Calibri"/>
                  <a:ea typeface="Calibri"/>
                  <a:cs typeface="Calibri"/>
                  <a:sym typeface="Calibri"/>
                </a:endParaRPr>
              </a:p>
            </p:txBody>
          </p:sp>
          <p:grpSp>
            <p:nvGrpSpPr>
              <p:cNvPr id="534" name="Google Shape;534;p52"/>
              <p:cNvGrpSpPr/>
              <p:nvPr/>
            </p:nvGrpSpPr>
            <p:grpSpPr>
              <a:xfrm>
                <a:off x="951746" y="1664525"/>
                <a:ext cx="1990504" cy="732500"/>
                <a:chOff x="951746" y="1664525"/>
                <a:chExt cx="1990504" cy="732500"/>
              </a:xfrm>
            </p:grpSpPr>
            <p:pic>
              <p:nvPicPr>
                <p:cNvPr id="535" name="Google Shape;535;p52"/>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536" name="Google Shape;536;p52"/>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2"/>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 name="Google Shape;538;p52"/>
            <p:cNvGrpSpPr/>
            <p:nvPr/>
          </p:nvGrpSpPr>
          <p:grpSpPr>
            <a:xfrm>
              <a:off x="4329228" y="3916996"/>
              <a:ext cx="719416" cy="581971"/>
              <a:chOff x="3782725" y="2321454"/>
              <a:chExt cx="878300" cy="710501"/>
            </a:xfrm>
          </p:grpSpPr>
          <p:pic>
            <p:nvPicPr>
              <p:cNvPr id="539" name="Google Shape;539;p52"/>
              <p:cNvPicPr preferRelativeResize="0"/>
              <p:nvPr/>
            </p:nvPicPr>
            <p:blipFill rotWithShape="1">
              <a:blip r:embed="rId3">
                <a:alphaModFix/>
              </a:blip>
              <a:srcRect b="9354" l="62543" r="27799" t="68159"/>
              <a:stretch/>
            </p:blipFill>
            <p:spPr>
              <a:xfrm>
                <a:off x="3782725" y="2321454"/>
                <a:ext cx="878300" cy="710501"/>
              </a:xfrm>
              <a:prstGeom prst="rect">
                <a:avLst/>
              </a:prstGeom>
              <a:noFill/>
              <a:ln>
                <a:noFill/>
              </a:ln>
            </p:spPr>
          </p:pic>
          <p:sp>
            <p:nvSpPr>
              <p:cNvPr id="540" name="Google Shape;540;p52"/>
              <p:cNvSpPr/>
              <p:nvPr/>
            </p:nvSpPr>
            <p:spPr>
              <a:xfrm rot="1214296">
                <a:off x="4071676" y="2506752"/>
                <a:ext cx="63309" cy="76406"/>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2"/>
              <p:cNvSpPr/>
              <p:nvPr/>
            </p:nvSpPr>
            <p:spPr>
              <a:xfrm>
                <a:off x="4452809" y="2663580"/>
                <a:ext cx="60300" cy="60300"/>
              </a:xfrm>
              <a:prstGeom prst="rect">
                <a:avLst/>
              </a:prstGeom>
              <a:solidFill>
                <a:srgbClr val="EAD1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52"/>
            <p:cNvSpPr txBox="1"/>
            <p:nvPr/>
          </p:nvSpPr>
          <p:spPr>
            <a:xfrm>
              <a:off x="5702650" y="3406750"/>
              <a:ext cx="6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grpSp>
          <p:nvGrpSpPr>
            <p:cNvPr id="543" name="Google Shape;543;p52"/>
            <p:cNvGrpSpPr/>
            <p:nvPr/>
          </p:nvGrpSpPr>
          <p:grpSpPr>
            <a:xfrm>
              <a:off x="6524596" y="3446825"/>
              <a:ext cx="1990504" cy="1053875"/>
              <a:chOff x="951746" y="1343150"/>
              <a:chExt cx="1990504" cy="1053875"/>
            </a:xfrm>
          </p:grpSpPr>
          <p:sp>
            <p:nvSpPr>
              <p:cNvPr id="544" name="Google Shape;544;p52"/>
              <p:cNvSpPr txBox="1"/>
              <p:nvPr/>
            </p:nvSpPr>
            <p:spPr>
              <a:xfrm>
                <a:off x="1529925" y="1343150"/>
                <a:ext cx="12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P1, vm</a:t>
                </a:r>
                <a:endParaRPr b="1">
                  <a:latin typeface="Calibri"/>
                  <a:ea typeface="Calibri"/>
                  <a:cs typeface="Calibri"/>
                  <a:sym typeface="Calibri"/>
                </a:endParaRPr>
              </a:p>
            </p:txBody>
          </p:sp>
          <p:grpSp>
            <p:nvGrpSpPr>
              <p:cNvPr id="545" name="Google Shape;545;p52"/>
              <p:cNvGrpSpPr/>
              <p:nvPr/>
            </p:nvGrpSpPr>
            <p:grpSpPr>
              <a:xfrm>
                <a:off x="951746" y="1664525"/>
                <a:ext cx="1990504" cy="732500"/>
                <a:chOff x="951746" y="1664525"/>
                <a:chExt cx="1990504" cy="732500"/>
              </a:xfrm>
            </p:grpSpPr>
            <p:pic>
              <p:nvPicPr>
                <p:cNvPr id="546" name="Google Shape;546;p52"/>
                <p:cNvPicPr preferRelativeResize="0"/>
                <p:nvPr/>
              </p:nvPicPr>
              <p:blipFill rotWithShape="1">
                <a:blip r:embed="rId3">
                  <a:alphaModFix/>
                </a:blip>
                <a:srcRect b="9353" l="46230" r="27800" t="65186"/>
                <a:stretch/>
              </p:blipFill>
              <p:spPr>
                <a:xfrm>
                  <a:off x="951746" y="1743350"/>
                  <a:ext cx="1919186" cy="653675"/>
                </a:xfrm>
                <a:prstGeom prst="rect">
                  <a:avLst/>
                </a:prstGeom>
                <a:noFill/>
                <a:ln>
                  <a:noFill/>
                </a:ln>
              </p:spPr>
            </p:pic>
            <p:sp>
              <p:nvSpPr>
                <p:cNvPr id="547" name="Google Shape;547;p52"/>
                <p:cNvSpPr/>
                <p:nvPr/>
              </p:nvSpPr>
              <p:spPr>
                <a:xfrm>
                  <a:off x="951750" y="1664525"/>
                  <a:ext cx="19905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2"/>
                <p:cNvSpPr/>
                <p:nvPr/>
              </p:nvSpPr>
              <p:spPr>
                <a:xfrm>
                  <a:off x="974075" y="1778400"/>
                  <a:ext cx="10977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 name="Google Shape;549;p52"/>
            <p:cNvGrpSpPr/>
            <p:nvPr/>
          </p:nvGrpSpPr>
          <p:grpSpPr>
            <a:xfrm>
              <a:off x="7748978" y="3916996"/>
              <a:ext cx="719416" cy="581971"/>
              <a:chOff x="3782725" y="2321454"/>
              <a:chExt cx="878300" cy="710501"/>
            </a:xfrm>
          </p:grpSpPr>
          <p:pic>
            <p:nvPicPr>
              <p:cNvPr id="550" name="Google Shape;550;p52"/>
              <p:cNvPicPr preferRelativeResize="0"/>
              <p:nvPr/>
            </p:nvPicPr>
            <p:blipFill rotWithShape="1">
              <a:blip r:embed="rId3">
                <a:alphaModFix/>
              </a:blip>
              <a:srcRect b="9354" l="62543" r="27799" t="68159"/>
              <a:stretch/>
            </p:blipFill>
            <p:spPr>
              <a:xfrm>
                <a:off x="3782725" y="2321454"/>
                <a:ext cx="878300" cy="710501"/>
              </a:xfrm>
              <a:prstGeom prst="rect">
                <a:avLst/>
              </a:prstGeom>
              <a:noFill/>
              <a:ln>
                <a:noFill/>
              </a:ln>
            </p:spPr>
          </p:pic>
          <p:sp>
            <p:nvSpPr>
              <p:cNvPr id="551" name="Google Shape;551;p52"/>
              <p:cNvSpPr/>
              <p:nvPr/>
            </p:nvSpPr>
            <p:spPr>
              <a:xfrm rot="1214296">
                <a:off x="4071676" y="2506752"/>
                <a:ext cx="63309" cy="76406"/>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2"/>
              <p:cNvSpPr/>
              <p:nvPr/>
            </p:nvSpPr>
            <p:spPr>
              <a:xfrm>
                <a:off x="4187694" y="2789327"/>
                <a:ext cx="60300" cy="60300"/>
              </a:xfrm>
              <a:prstGeom prst="rect">
                <a:avLst/>
              </a:prstGeom>
              <a:solidFill>
                <a:srgbClr val="00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3" name="Google Shape;553;p52"/>
          <p:cNvSpPr txBox="1"/>
          <p:nvPr>
            <p:ph idx="1" type="body"/>
          </p:nvPr>
        </p:nvSpPr>
        <p:spPr>
          <a:xfrm>
            <a:off x="110713" y="2885000"/>
            <a:ext cx="8919000" cy="5820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Font typeface="Calibri"/>
              <a:buChar char="•"/>
            </a:pPr>
            <a:r>
              <a:rPr lang="en"/>
              <a:t>Independent model per voxel / sensor-timepoint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3"/>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 fMRI specifics</a:t>
            </a:r>
            <a:endParaRPr/>
          </a:p>
        </p:txBody>
      </p:sp>
      <p:sp>
        <p:nvSpPr>
          <p:cNvPr id="559" name="Google Shape;559;p53"/>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60" name="Google Shape;560;p53"/>
          <p:cNvSpPr txBox="1"/>
          <p:nvPr>
            <p:ph idx="4294967295" type="body"/>
          </p:nvPr>
        </p:nvSpPr>
        <p:spPr>
          <a:xfrm>
            <a:off x="425426" y="45476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Jain, Shailee, Vy Vo, Shivangi Mahto, Amanda LeBel, Javier S. Turek, and Alexander Huth. "Interpretable multi-timescale models for predicting fMRI responses to continuous natural speech." Advances in Neural Information Processing Systems 33 (2020): 13738-13749.</a:t>
            </a:r>
            <a:endParaRPr/>
          </a:p>
        </p:txBody>
      </p:sp>
      <p:grpSp>
        <p:nvGrpSpPr>
          <p:cNvPr id="561" name="Google Shape;561;p53"/>
          <p:cNvGrpSpPr/>
          <p:nvPr/>
        </p:nvGrpSpPr>
        <p:grpSpPr>
          <a:xfrm>
            <a:off x="565475" y="1015075"/>
            <a:ext cx="7799488" cy="2888801"/>
            <a:chOff x="644425" y="989500"/>
            <a:chExt cx="7799488" cy="2888801"/>
          </a:xfrm>
        </p:grpSpPr>
        <p:pic>
          <p:nvPicPr>
            <p:cNvPr id="562" name="Google Shape;562;p53"/>
            <p:cNvPicPr preferRelativeResize="0"/>
            <p:nvPr/>
          </p:nvPicPr>
          <p:blipFill>
            <a:blip r:embed="rId4">
              <a:alphaModFix/>
            </a:blip>
            <a:stretch>
              <a:fillRect/>
            </a:stretch>
          </p:blipFill>
          <p:spPr>
            <a:xfrm>
              <a:off x="700088" y="989500"/>
              <a:ext cx="7743826" cy="2888801"/>
            </a:xfrm>
            <a:prstGeom prst="rect">
              <a:avLst/>
            </a:prstGeom>
            <a:noFill/>
            <a:ln>
              <a:noFill/>
            </a:ln>
          </p:spPr>
        </p:pic>
        <p:sp>
          <p:nvSpPr>
            <p:cNvPr id="563" name="Google Shape;563;p53"/>
            <p:cNvSpPr/>
            <p:nvPr/>
          </p:nvSpPr>
          <p:spPr>
            <a:xfrm>
              <a:off x="644425" y="1923125"/>
              <a:ext cx="486000" cy="23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3"/>
            <p:cNvSpPr/>
            <p:nvPr/>
          </p:nvSpPr>
          <p:spPr>
            <a:xfrm>
              <a:off x="675125" y="2613525"/>
              <a:ext cx="214800" cy="16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3"/>
            <p:cNvSpPr/>
            <p:nvPr/>
          </p:nvSpPr>
          <p:spPr>
            <a:xfrm>
              <a:off x="745700" y="2613525"/>
              <a:ext cx="214800" cy="12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53"/>
          <p:cNvGrpSpPr/>
          <p:nvPr/>
        </p:nvGrpSpPr>
        <p:grpSpPr>
          <a:xfrm>
            <a:off x="2322625" y="1913400"/>
            <a:ext cx="2249425" cy="2031000"/>
            <a:chOff x="2322625" y="1913400"/>
            <a:chExt cx="2249425" cy="2031000"/>
          </a:xfrm>
        </p:grpSpPr>
        <p:sp>
          <p:nvSpPr>
            <p:cNvPr id="567" name="Google Shape;567;p53"/>
            <p:cNvSpPr/>
            <p:nvPr/>
          </p:nvSpPr>
          <p:spPr>
            <a:xfrm>
              <a:off x="2322625" y="1913400"/>
              <a:ext cx="2039400" cy="131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3"/>
            <p:cNvSpPr/>
            <p:nvPr/>
          </p:nvSpPr>
          <p:spPr>
            <a:xfrm>
              <a:off x="3072650" y="3230100"/>
              <a:ext cx="1499400" cy="71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53"/>
          <p:cNvSpPr/>
          <p:nvPr/>
        </p:nvSpPr>
        <p:spPr>
          <a:xfrm>
            <a:off x="4389325" y="2065800"/>
            <a:ext cx="1892700" cy="155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3"/>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4"/>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Encoding: evaluation </a:t>
            </a:r>
            <a:r>
              <a:rPr b="1" lang="en"/>
              <a:t>setup</a:t>
            </a:r>
            <a:endParaRPr b="1"/>
          </a:p>
        </p:txBody>
      </p:sp>
      <p:sp>
        <p:nvSpPr>
          <p:cNvPr id="576" name="Google Shape;576;p54"/>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577" name="Google Shape;577;p54"/>
          <p:cNvGrpSpPr/>
          <p:nvPr/>
        </p:nvGrpSpPr>
        <p:grpSpPr>
          <a:xfrm>
            <a:off x="5253925" y="3684500"/>
            <a:ext cx="3670800" cy="989075"/>
            <a:chOff x="4685875" y="1769175"/>
            <a:chExt cx="3670800" cy="989075"/>
          </a:xfrm>
        </p:grpSpPr>
        <p:grpSp>
          <p:nvGrpSpPr>
            <p:cNvPr id="578" name="Google Shape;578;p54"/>
            <p:cNvGrpSpPr/>
            <p:nvPr/>
          </p:nvGrpSpPr>
          <p:grpSpPr>
            <a:xfrm>
              <a:off x="4685875" y="1769186"/>
              <a:ext cx="3670800" cy="989064"/>
              <a:chOff x="5473200" y="3114436"/>
              <a:chExt cx="3670800" cy="989064"/>
            </a:xfrm>
          </p:grpSpPr>
          <p:grpSp>
            <p:nvGrpSpPr>
              <p:cNvPr id="579" name="Google Shape;579;p54"/>
              <p:cNvGrpSpPr/>
              <p:nvPr/>
            </p:nvGrpSpPr>
            <p:grpSpPr>
              <a:xfrm>
                <a:off x="5526960" y="3114436"/>
                <a:ext cx="2203291" cy="758922"/>
                <a:chOff x="4320801" y="2487713"/>
                <a:chExt cx="1897753" cy="653680"/>
              </a:xfrm>
            </p:grpSpPr>
            <p:pic>
              <p:nvPicPr>
                <p:cNvPr id="580" name="Google Shape;580;p54"/>
                <p:cNvPicPr preferRelativeResize="0"/>
                <p:nvPr/>
              </p:nvPicPr>
              <p:blipFill rotWithShape="1">
                <a:blip r:embed="rId3">
                  <a:alphaModFix/>
                </a:blip>
                <a:srcRect b="9353" l="46231" r="37192" t="73094"/>
                <a:stretch/>
              </p:blipFill>
              <p:spPr>
                <a:xfrm>
                  <a:off x="4320801" y="2690747"/>
                  <a:ext cx="1225021" cy="450645"/>
                </a:xfrm>
                <a:prstGeom prst="rect">
                  <a:avLst/>
                </a:prstGeom>
                <a:noFill/>
                <a:ln>
                  <a:noFill/>
                </a:ln>
              </p:spPr>
            </p:pic>
            <p:pic>
              <p:nvPicPr>
                <p:cNvPr id="581" name="Google Shape;581;p54"/>
                <p:cNvPicPr preferRelativeResize="0"/>
                <p:nvPr/>
              </p:nvPicPr>
              <p:blipFill rotWithShape="1">
                <a:blip r:embed="rId3">
                  <a:alphaModFix/>
                </a:blip>
                <a:srcRect b="9353" l="62574" r="27799" t="65186"/>
                <a:stretch/>
              </p:blipFill>
              <p:spPr>
                <a:xfrm flipH="1">
                  <a:off x="5507179" y="2487713"/>
                  <a:ext cx="711375" cy="653675"/>
                </a:xfrm>
                <a:prstGeom prst="rect">
                  <a:avLst/>
                </a:prstGeom>
                <a:noFill/>
                <a:ln>
                  <a:noFill/>
                </a:ln>
              </p:spPr>
            </p:pic>
          </p:grpSp>
          <p:pic>
            <p:nvPicPr>
              <p:cNvPr id="582" name="Google Shape;582;p54"/>
              <p:cNvPicPr preferRelativeResize="0"/>
              <p:nvPr/>
            </p:nvPicPr>
            <p:blipFill rotWithShape="1">
              <a:blip r:embed="rId4">
                <a:alphaModFix/>
              </a:blip>
              <a:srcRect b="75807" l="3679" r="87556" t="15273"/>
              <a:stretch/>
            </p:blipFill>
            <p:spPr>
              <a:xfrm>
                <a:off x="5892416" y="3409940"/>
                <a:ext cx="712498" cy="256200"/>
              </a:xfrm>
              <a:prstGeom prst="rect">
                <a:avLst/>
              </a:prstGeom>
              <a:noFill/>
              <a:ln>
                <a:noFill/>
              </a:ln>
            </p:spPr>
          </p:pic>
          <p:sp>
            <p:nvSpPr>
              <p:cNvPr id="583" name="Google Shape;583;p54"/>
              <p:cNvSpPr/>
              <p:nvPr/>
            </p:nvSpPr>
            <p:spPr>
              <a:xfrm>
                <a:off x="7404700" y="3383000"/>
                <a:ext cx="45000" cy="5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4"/>
              <p:cNvSpPr txBox="1"/>
              <p:nvPr/>
            </p:nvSpPr>
            <p:spPr>
              <a:xfrm>
                <a:off x="5473200" y="3749500"/>
                <a:ext cx="367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Test how well      predicts unseen brain recordings</a:t>
                </a:r>
                <a:endParaRPr sz="1100">
                  <a:latin typeface="Montserrat"/>
                  <a:ea typeface="Montserrat"/>
                  <a:cs typeface="Montserrat"/>
                  <a:sym typeface="Montserrat"/>
                </a:endParaRPr>
              </a:p>
            </p:txBody>
          </p:sp>
          <p:pic>
            <p:nvPicPr>
              <p:cNvPr id="585" name="Google Shape;585;p54"/>
              <p:cNvPicPr preferRelativeResize="0"/>
              <p:nvPr/>
            </p:nvPicPr>
            <p:blipFill rotWithShape="1">
              <a:blip r:embed="rId3">
                <a:alphaModFix/>
              </a:blip>
              <a:srcRect b="13282" l="47532" r="50518" t="74446"/>
              <a:stretch/>
            </p:blipFill>
            <p:spPr>
              <a:xfrm>
                <a:off x="6542248" y="3828736"/>
                <a:ext cx="120150" cy="262800"/>
              </a:xfrm>
              <a:prstGeom prst="rect">
                <a:avLst/>
              </a:prstGeom>
              <a:noFill/>
              <a:ln>
                <a:noFill/>
              </a:ln>
            </p:spPr>
          </p:pic>
        </p:grpSp>
        <p:sp>
          <p:nvSpPr>
            <p:cNvPr id="586" name="Google Shape;586;p54"/>
            <p:cNvSpPr/>
            <p:nvPr/>
          </p:nvSpPr>
          <p:spPr>
            <a:xfrm>
              <a:off x="6090025" y="1769175"/>
              <a:ext cx="894900" cy="11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54"/>
          <p:cNvGrpSpPr/>
          <p:nvPr/>
        </p:nvGrpSpPr>
        <p:grpSpPr>
          <a:xfrm>
            <a:off x="5225900" y="2898600"/>
            <a:ext cx="2343275" cy="808021"/>
            <a:chOff x="4657850" y="983275"/>
            <a:chExt cx="2343275" cy="808021"/>
          </a:xfrm>
        </p:grpSpPr>
        <p:grpSp>
          <p:nvGrpSpPr>
            <p:cNvPr id="588" name="Google Shape;588;p54"/>
            <p:cNvGrpSpPr/>
            <p:nvPr/>
          </p:nvGrpSpPr>
          <p:grpSpPr>
            <a:xfrm>
              <a:off x="4657850" y="983275"/>
              <a:ext cx="2290341" cy="808021"/>
              <a:chOff x="5445175" y="2328525"/>
              <a:chExt cx="2290341" cy="808021"/>
            </a:xfrm>
          </p:grpSpPr>
          <p:sp>
            <p:nvSpPr>
              <p:cNvPr id="589" name="Google Shape;589;p54"/>
              <p:cNvSpPr txBox="1"/>
              <p:nvPr/>
            </p:nvSpPr>
            <p:spPr>
              <a:xfrm>
                <a:off x="5445175" y="2328525"/>
                <a:ext cx="144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Learn function</a:t>
                </a:r>
                <a:endParaRPr sz="1100">
                  <a:latin typeface="Montserrat"/>
                  <a:ea typeface="Montserrat"/>
                  <a:cs typeface="Montserrat"/>
                  <a:sym typeface="Montserrat"/>
                </a:endParaRPr>
              </a:p>
            </p:txBody>
          </p:sp>
          <p:grpSp>
            <p:nvGrpSpPr>
              <p:cNvPr id="590" name="Google Shape;590;p54"/>
              <p:cNvGrpSpPr/>
              <p:nvPr/>
            </p:nvGrpSpPr>
            <p:grpSpPr>
              <a:xfrm>
                <a:off x="5532225" y="2377624"/>
                <a:ext cx="2203291" cy="758922"/>
                <a:chOff x="4320801" y="2487713"/>
                <a:chExt cx="1897753" cy="653680"/>
              </a:xfrm>
            </p:grpSpPr>
            <p:pic>
              <p:nvPicPr>
                <p:cNvPr id="591" name="Google Shape;591;p54"/>
                <p:cNvPicPr preferRelativeResize="0"/>
                <p:nvPr/>
              </p:nvPicPr>
              <p:blipFill rotWithShape="1">
                <a:blip r:embed="rId3">
                  <a:alphaModFix/>
                </a:blip>
                <a:srcRect b="9353" l="46231" r="37192" t="73094"/>
                <a:stretch/>
              </p:blipFill>
              <p:spPr>
                <a:xfrm>
                  <a:off x="4320801" y="2690747"/>
                  <a:ext cx="1225021" cy="450645"/>
                </a:xfrm>
                <a:prstGeom prst="rect">
                  <a:avLst/>
                </a:prstGeom>
                <a:noFill/>
                <a:ln>
                  <a:noFill/>
                </a:ln>
              </p:spPr>
            </p:pic>
            <p:pic>
              <p:nvPicPr>
                <p:cNvPr id="592" name="Google Shape;592;p54"/>
                <p:cNvPicPr preferRelativeResize="0"/>
                <p:nvPr/>
              </p:nvPicPr>
              <p:blipFill rotWithShape="1">
                <a:blip r:embed="rId3">
                  <a:alphaModFix/>
                </a:blip>
                <a:srcRect b="9353" l="62574" r="27799" t="65186"/>
                <a:stretch/>
              </p:blipFill>
              <p:spPr>
                <a:xfrm flipH="1">
                  <a:off x="5507179" y="2487713"/>
                  <a:ext cx="711375" cy="653675"/>
                </a:xfrm>
                <a:prstGeom prst="rect">
                  <a:avLst/>
                </a:prstGeom>
                <a:noFill/>
                <a:ln>
                  <a:noFill/>
                </a:ln>
              </p:spPr>
            </p:pic>
          </p:grpSp>
          <p:pic>
            <p:nvPicPr>
              <p:cNvPr id="593" name="Google Shape;593;p54"/>
              <p:cNvPicPr preferRelativeResize="0"/>
              <p:nvPr/>
            </p:nvPicPr>
            <p:blipFill rotWithShape="1">
              <a:blip r:embed="rId3">
                <a:alphaModFix/>
              </a:blip>
              <a:srcRect b="13282" l="47532" r="50518" t="74446"/>
              <a:stretch/>
            </p:blipFill>
            <p:spPr>
              <a:xfrm>
                <a:off x="6604014" y="2403429"/>
                <a:ext cx="120150" cy="262800"/>
              </a:xfrm>
              <a:prstGeom prst="rect">
                <a:avLst/>
              </a:prstGeom>
              <a:noFill/>
              <a:ln>
                <a:noFill/>
              </a:ln>
            </p:spPr>
          </p:pic>
        </p:grpSp>
        <p:sp>
          <p:nvSpPr>
            <p:cNvPr id="594" name="Google Shape;594;p54"/>
            <p:cNvSpPr/>
            <p:nvPr/>
          </p:nvSpPr>
          <p:spPr>
            <a:xfrm>
              <a:off x="6073825" y="983275"/>
              <a:ext cx="927300" cy="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54"/>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Predict data heldout from training by applying learned function to corresponding stimulus representations</a:t>
            </a:r>
            <a:endParaRPr/>
          </a:p>
          <a:p>
            <a:pPr indent="0" lvl="0" marL="457200" rtl="0" algn="l">
              <a:spcBef>
                <a:spcPts val="1000"/>
              </a:spcBef>
              <a:spcAft>
                <a:spcPts val="0"/>
              </a:spcAft>
              <a:buNone/>
            </a:pPr>
            <a:r>
              <a:t/>
            </a:r>
            <a:endParaRPr/>
          </a:p>
          <a:p>
            <a:pPr indent="-317500" lvl="0" marL="457200" rtl="0" algn="l">
              <a:spcBef>
                <a:spcPts val="1000"/>
              </a:spcBef>
              <a:spcAft>
                <a:spcPts val="0"/>
              </a:spcAft>
              <a:buSzPts val="1400"/>
              <a:buChar char="●"/>
            </a:pPr>
            <a:r>
              <a:rPr lang="en"/>
              <a:t>Compare predictions of brain data to true brain data:</a:t>
            </a:r>
            <a:endParaRPr/>
          </a:p>
          <a:p>
            <a:pPr indent="-317500" lvl="1" marL="914400" rtl="0" algn="l">
              <a:spcBef>
                <a:spcPts val="0"/>
              </a:spcBef>
              <a:spcAft>
                <a:spcPts val="0"/>
              </a:spcAft>
              <a:buSzPts val="1400"/>
              <a:buChar char="○"/>
            </a:pPr>
            <a:r>
              <a:rPr lang="en"/>
              <a:t>Evaluation metrics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5"/>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Encoding: evaluation </a:t>
            </a:r>
            <a:r>
              <a:rPr b="1" lang="en"/>
              <a:t>metrics</a:t>
            </a:r>
            <a:endParaRPr b="1"/>
          </a:p>
        </p:txBody>
      </p:sp>
      <p:sp>
        <p:nvSpPr>
          <p:cNvPr id="601" name="Google Shape;601;p55"/>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02" name="Google Shape;602;p55"/>
          <p:cNvSpPr txBox="1"/>
          <p:nvPr>
            <p:ph idx="4294967295" type="body"/>
          </p:nvPr>
        </p:nvSpPr>
        <p:spPr>
          <a:xfrm>
            <a:off x="1021825" y="4120275"/>
            <a:ext cx="31911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pic>
        <p:nvPicPr>
          <p:cNvPr id="603" name="Google Shape;603;p55"/>
          <p:cNvPicPr preferRelativeResize="0"/>
          <p:nvPr/>
        </p:nvPicPr>
        <p:blipFill rotWithShape="1">
          <a:blip r:embed="rId4">
            <a:alphaModFix/>
          </a:blip>
          <a:srcRect b="0" l="31412" r="0" t="0"/>
          <a:stretch/>
        </p:blipFill>
        <p:spPr>
          <a:xfrm>
            <a:off x="1235775" y="1671925"/>
            <a:ext cx="2480600" cy="2069326"/>
          </a:xfrm>
          <a:prstGeom prst="rect">
            <a:avLst/>
          </a:prstGeom>
          <a:noFill/>
          <a:ln>
            <a:noFill/>
          </a:ln>
        </p:spPr>
      </p:pic>
      <p:sp>
        <p:nvSpPr>
          <p:cNvPr id="604" name="Google Shape;604;p55"/>
          <p:cNvSpPr txBox="1"/>
          <p:nvPr/>
        </p:nvSpPr>
        <p:spPr>
          <a:xfrm>
            <a:off x="1671325" y="1076025"/>
            <a:ext cx="18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Pearson correlation</a:t>
            </a:r>
            <a:endParaRPr>
              <a:latin typeface="Calibri"/>
              <a:ea typeface="Calibri"/>
              <a:cs typeface="Calibri"/>
              <a:sym typeface="Calibri"/>
            </a:endParaRPr>
          </a:p>
        </p:txBody>
      </p:sp>
      <p:sp>
        <p:nvSpPr>
          <p:cNvPr id="605" name="Google Shape;605;p55"/>
          <p:cNvSpPr txBox="1"/>
          <p:nvPr/>
        </p:nvSpPr>
        <p:spPr>
          <a:xfrm>
            <a:off x="5995825" y="1103075"/>
            <a:ext cx="18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2v2 accuracy</a:t>
            </a:r>
            <a:endParaRPr>
              <a:latin typeface="Calibri"/>
              <a:ea typeface="Calibri"/>
              <a:cs typeface="Calibri"/>
              <a:sym typeface="Calibri"/>
            </a:endParaRPr>
          </a:p>
        </p:txBody>
      </p:sp>
      <p:pic>
        <p:nvPicPr>
          <p:cNvPr id="606" name="Google Shape;606;p55"/>
          <p:cNvPicPr preferRelativeResize="0"/>
          <p:nvPr/>
        </p:nvPicPr>
        <p:blipFill>
          <a:blip r:embed="rId5">
            <a:alphaModFix/>
          </a:blip>
          <a:stretch>
            <a:fillRect/>
          </a:stretch>
        </p:blipFill>
        <p:spPr>
          <a:xfrm>
            <a:off x="4608950" y="1583538"/>
            <a:ext cx="3589874" cy="2294251"/>
          </a:xfrm>
          <a:prstGeom prst="rect">
            <a:avLst/>
          </a:prstGeom>
          <a:noFill/>
          <a:ln>
            <a:noFill/>
          </a:ln>
        </p:spPr>
      </p:pic>
      <p:sp>
        <p:nvSpPr>
          <p:cNvPr id="607" name="Google Shape;607;p55"/>
          <p:cNvSpPr txBox="1"/>
          <p:nvPr>
            <p:ph idx="4294967295" type="body"/>
          </p:nvPr>
        </p:nvSpPr>
        <p:spPr>
          <a:xfrm>
            <a:off x="5138950" y="4120275"/>
            <a:ext cx="29070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6"/>
              </a:rPr>
              <a:t>Toneva, Mariya, Otilia Stretcu, Barnabás Póczos, Leila Wehbe, and Tom M. Mitchell. "Modeling task effects on meaning representation in the brain via zero-shot meg prediction." Advances in Neural Information Processing Systems 33 (2020): 5284-5295.</a:t>
            </a:r>
            <a:endParaRPr/>
          </a:p>
        </p:txBody>
      </p:sp>
      <p:sp>
        <p:nvSpPr>
          <p:cNvPr id="608" name="Google Shape;608;p55"/>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Agenda</a:t>
            </a:r>
            <a:endParaRPr/>
          </a:p>
        </p:txBody>
      </p:sp>
      <p:sp>
        <p:nvSpPr>
          <p:cNvPr id="211" name="Google Shape;211;p38"/>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Introduction to Brain encoding and decoding [30 min]</a:t>
            </a:r>
            <a:endParaRPr/>
          </a:p>
          <a:p>
            <a:pPr indent="-171450" lvl="0" marL="177800" rtl="0" algn="l">
              <a:lnSpc>
                <a:spcPct val="90000"/>
              </a:lnSpc>
              <a:spcBef>
                <a:spcPts val="800"/>
              </a:spcBef>
              <a:spcAft>
                <a:spcPts val="0"/>
              </a:spcAft>
              <a:buClr>
                <a:schemeClr val="dk1"/>
              </a:buClr>
              <a:buSzPts val="2100"/>
              <a:buChar char="•"/>
            </a:pPr>
            <a:r>
              <a:rPr lang="en"/>
              <a:t>Stimulus Representations (Theory + Hands-on) [1 hour 30 min]</a:t>
            </a:r>
            <a:endParaRPr/>
          </a:p>
          <a:p>
            <a:pPr indent="-171450" lvl="0" marL="177800" rtl="0" algn="l">
              <a:lnSpc>
                <a:spcPct val="90000"/>
              </a:lnSpc>
              <a:spcBef>
                <a:spcPts val="800"/>
              </a:spcBef>
              <a:spcAft>
                <a:spcPts val="0"/>
              </a:spcAft>
              <a:buClr>
                <a:schemeClr val="dk1"/>
              </a:buClr>
              <a:buSzPts val="2100"/>
              <a:buChar char="•"/>
            </a:pPr>
            <a:r>
              <a:rPr lang="en"/>
              <a:t>Coffee break [15 min]</a:t>
            </a:r>
            <a:endParaRPr/>
          </a:p>
          <a:p>
            <a:pPr indent="-171450" lvl="0" marL="177800" rtl="0" algn="l">
              <a:lnSpc>
                <a:spcPct val="90000"/>
              </a:lnSpc>
              <a:spcBef>
                <a:spcPts val="800"/>
              </a:spcBef>
              <a:spcAft>
                <a:spcPts val="0"/>
              </a:spcAft>
              <a:buClr>
                <a:srgbClr val="FF0000"/>
              </a:buClr>
              <a:buSzPts val="2100"/>
              <a:buChar char="•"/>
            </a:pPr>
            <a:r>
              <a:rPr b="1" lang="en">
                <a:solidFill>
                  <a:srgbClr val="FF0000"/>
                </a:solidFill>
              </a:rPr>
              <a:t>Deep Learning for Brain Encoding (Theory + Hands-on) [1 hour 30 min]</a:t>
            </a:r>
            <a:endParaRPr b="1">
              <a:solidFill>
                <a:srgbClr val="FF0000"/>
              </a:solidFill>
            </a:endParaRPr>
          </a:p>
          <a:p>
            <a:pPr indent="-171450" lvl="0" marL="177800" rtl="0" algn="l">
              <a:lnSpc>
                <a:spcPct val="90000"/>
              </a:lnSpc>
              <a:spcBef>
                <a:spcPts val="800"/>
              </a:spcBef>
              <a:spcAft>
                <a:spcPts val="0"/>
              </a:spcAft>
              <a:buClr>
                <a:schemeClr val="dk1"/>
              </a:buClr>
              <a:buSzPts val="2100"/>
              <a:buChar char="•"/>
            </a:pPr>
            <a:r>
              <a:rPr lang="en"/>
              <a:t>Lunch break [1 hour 15 min]</a:t>
            </a:r>
            <a:endParaRPr/>
          </a:p>
          <a:p>
            <a:pPr indent="-171450" lvl="0" marL="177800" rtl="0" algn="l">
              <a:lnSpc>
                <a:spcPct val="90000"/>
              </a:lnSpc>
              <a:spcBef>
                <a:spcPts val="800"/>
              </a:spcBef>
              <a:spcAft>
                <a:spcPts val="0"/>
              </a:spcAft>
              <a:buClr>
                <a:schemeClr val="dk1"/>
              </a:buClr>
              <a:buSzPts val="2100"/>
              <a:buChar char="•"/>
            </a:pPr>
            <a:r>
              <a:rPr lang="en"/>
              <a:t>Deep Learning for Brain Decoding (Theory + Hands-on) [1 hour 30 min]</a:t>
            </a:r>
            <a:endParaRPr/>
          </a:p>
          <a:p>
            <a:pPr indent="-171450" lvl="0" marL="177800" rtl="0" algn="l">
              <a:lnSpc>
                <a:spcPct val="90000"/>
              </a:lnSpc>
              <a:spcBef>
                <a:spcPts val="800"/>
              </a:spcBef>
              <a:spcAft>
                <a:spcPts val="0"/>
              </a:spcAft>
              <a:buClr>
                <a:schemeClr val="dk1"/>
              </a:buClr>
              <a:buSzPts val="2100"/>
              <a:buChar char="•"/>
            </a:pPr>
            <a:r>
              <a:rPr lang="en"/>
              <a:t>Coffee break [15 min]</a:t>
            </a:r>
            <a:endParaRPr/>
          </a:p>
          <a:p>
            <a:pPr indent="-171450" lvl="0" marL="177800" rtl="0" algn="l">
              <a:lnSpc>
                <a:spcPct val="90000"/>
              </a:lnSpc>
              <a:spcBef>
                <a:spcPts val="800"/>
              </a:spcBef>
              <a:spcAft>
                <a:spcPts val="0"/>
              </a:spcAft>
              <a:buClr>
                <a:schemeClr val="dk1"/>
              </a:buClr>
              <a:buSzPts val="2100"/>
              <a:buChar char="•"/>
            </a:pPr>
            <a:r>
              <a:rPr lang="en"/>
              <a:t>Advanced Methods [1 hour]</a:t>
            </a:r>
            <a:endParaRPr/>
          </a:p>
          <a:p>
            <a:pPr indent="-171450" lvl="0" marL="177800" rtl="0" algn="l">
              <a:lnSpc>
                <a:spcPct val="90000"/>
              </a:lnSpc>
              <a:spcBef>
                <a:spcPts val="800"/>
              </a:spcBef>
              <a:spcAft>
                <a:spcPts val="0"/>
              </a:spcAft>
              <a:buClr>
                <a:schemeClr val="dk1"/>
              </a:buClr>
              <a:buSzPts val="2100"/>
              <a:buChar char="•"/>
            </a:pPr>
            <a:r>
              <a:rPr lang="en"/>
              <a:t>Summary and Future Trends [15 min]</a:t>
            </a:r>
            <a:endParaRPr/>
          </a:p>
          <a:p>
            <a:pPr indent="-38100" lvl="0" marL="177800" rtl="0" algn="l">
              <a:lnSpc>
                <a:spcPct val="90000"/>
              </a:lnSpc>
              <a:spcBef>
                <a:spcPts val="800"/>
              </a:spcBef>
              <a:spcAft>
                <a:spcPts val="0"/>
              </a:spcAft>
              <a:buClr>
                <a:schemeClr val="dk1"/>
              </a:buClr>
              <a:buSzPts val="2100"/>
              <a:buNone/>
            </a:pPr>
            <a:r>
              <a:t/>
            </a:r>
            <a:endParaRPr/>
          </a:p>
        </p:txBody>
      </p:sp>
      <p:sp>
        <p:nvSpPr>
          <p:cNvPr id="212" name="Google Shape;212;p38"/>
          <p:cNvSpPr txBox="1"/>
          <p:nvPr>
            <p:ph idx="11" type="ftr"/>
          </p:nvPr>
        </p:nvSpPr>
        <p:spPr>
          <a:xfrm>
            <a:off x="3071813" y="4899431"/>
            <a:ext cx="3250500" cy="273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a:t>CogSci 2022: DL for Brain Encoding and Decoding</a:t>
            </a:r>
            <a:endParaRPr/>
          </a:p>
        </p:txBody>
      </p:sp>
      <p:sp>
        <p:nvSpPr>
          <p:cNvPr id="213" name="Google Shape;213;p38"/>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14" name="Google Shape;214;p38"/>
          <p:cNvSpPr txBox="1"/>
          <p:nvPr>
            <p:ph idx="2" type="body"/>
          </p:nvPr>
        </p:nvSpPr>
        <p:spPr>
          <a:xfrm>
            <a:off x="110729" y="4722019"/>
            <a:ext cx="8919000" cy="177600"/>
          </a:xfrm>
          <a:prstGeom prst="rect">
            <a:avLst/>
          </a:prstGeom>
          <a:noFill/>
          <a:ln>
            <a:noFill/>
          </a:ln>
        </p:spPr>
        <p:txBody>
          <a:bodyPr anchorCtr="0" anchor="t" bIns="34275" lIns="68575" spcFirstLastPara="1" rIns="68575" wrap="square" tIns="34275">
            <a:normAutofit fontScale="47500" lnSpcReduction="20000"/>
          </a:bodyPr>
          <a:lstStyle/>
          <a:p>
            <a:pPr indent="-127000" lvl="0" marL="1778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6"/>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lnSpcReduction="20000"/>
          </a:bodyPr>
          <a:lstStyle/>
          <a:p>
            <a:pPr indent="-361950" lvl="0" marL="457200" rtl="0" algn="l">
              <a:lnSpc>
                <a:spcPct val="115000"/>
              </a:lnSpc>
              <a:spcBef>
                <a:spcPts val="0"/>
              </a:spcBef>
              <a:spcAft>
                <a:spcPts val="0"/>
              </a:spcAft>
              <a:buClr>
                <a:srgbClr val="222222"/>
              </a:buClr>
              <a:buSzPts val="2100"/>
              <a:buFont typeface="Calibri"/>
              <a:buChar char="•"/>
            </a:pPr>
            <a:r>
              <a:rPr lang="en">
                <a:solidFill>
                  <a:srgbClr val="222222"/>
                </a:solidFill>
              </a:rPr>
              <a:t>Goal: determine whether the estimated similarity between the DL representations and the brain recordings is significant</a:t>
            </a:r>
            <a:endParaRPr>
              <a:solidFill>
                <a:srgbClr val="222222"/>
              </a:solidFill>
            </a:endParaRPr>
          </a:p>
          <a:p>
            <a:pPr indent="-361950" lvl="0" marL="457200" rtl="0" algn="l">
              <a:lnSpc>
                <a:spcPct val="115000"/>
              </a:lnSpc>
              <a:spcBef>
                <a:spcPts val="1000"/>
              </a:spcBef>
              <a:spcAft>
                <a:spcPts val="0"/>
              </a:spcAft>
              <a:buClr>
                <a:srgbClr val="222222"/>
              </a:buClr>
              <a:buSzPts val="2100"/>
              <a:buFont typeface="Calibri"/>
              <a:buChar char="•"/>
            </a:pPr>
            <a:r>
              <a:rPr lang="en">
                <a:solidFill>
                  <a:srgbClr val="222222"/>
                </a:solidFill>
              </a:rPr>
              <a:t>Simple method that makes no assumptions about underlying data:</a:t>
            </a:r>
            <a:endParaRPr>
              <a:solidFill>
                <a:srgbClr val="222222"/>
              </a:solidFill>
            </a:endParaRPr>
          </a:p>
          <a:p>
            <a:pPr indent="-336550" lvl="0" marL="1371600" rtl="0" algn="l">
              <a:lnSpc>
                <a:spcPct val="115000"/>
              </a:lnSpc>
              <a:spcBef>
                <a:spcPts val="0"/>
              </a:spcBef>
              <a:spcAft>
                <a:spcPts val="0"/>
              </a:spcAft>
              <a:buClr>
                <a:srgbClr val="222222"/>
              </a:buClr>
              <a:buSzPts val="1700"/>
              <a:buFont typeface="Calibri"/>
              <a:buChar char="•"/>
            </a:pPr>
            <a:r>
              <a:rPr lang="en" sz="1700">
                <a:solidFill>
                  <a:srgbClr val="222222"/>
                </a:solidFill>
              </a:rPr>
              <a:t>Permutation test</a:t>
            </a:r>
            <a:endParaRPr sz="1700">
              <a:solidFill>
                <a:srgbClr val="222222"/>
              </a:solidFill>
            </a:endParaRPr>
          </a:p>
          <a:p>
            <a:pPr indent="-336550" lvl="1" marL="1828800" rtl="0" algn="l">
              <a:lnSpc>
                <a:spcPct val="115000"/>
              </a:lnSpc>
              <a:spcBef>
                <a:spcPts val="0"/>
              </a:spcBef>
              <a:spcAft>
                <a:spcPts val="0"/>
              </a:spcAft>
              <a:buClr>
                <a:srgbClr val="222222"/>
              </a:buClr>
              <a:buSzPts val="1700"/>
              <a:buChar char="•"/>
            </a:pPr>
            <a:r>
              <a:rPr lang="en" sz="1700">
                <a:solidFill>
                  <a:srgbClr val="222222"/>
                </a:solidFill>
              </a:rPr>
              <a:t>Break input-to-output correspondence by permuting output labels</a:t>
            </a:r>
            <a:endParaRPr sz="1700">
              <a:solidFill>
                <a:srgbClr val="222222"/>
              </a:solidFill>
            </a:endParaRPr>
          </a:p>
          <a:p>
            <a:pPr indent="-336550" lvl="1" marL="1828800" rtl="0" algn="l">
              <a:lnSpc>
                <a:spcPct val="115000"/>
              </a:lnSpc>
              <a:spcBef>
                <a:spcPts val="0"/>
              </a:spcBef>
              <a:spcAft>
                <a:spcPts val="0"/>
              </a:spcAft>
              <a:buClr>
                <a:srgbClr val="222222"/>
              </a:buClr>
              <a:buSzPts val="1700"/>
              <a:buChar char="•"/>
            </a:pPr>
            <a:r>
              <a:rPr lang="en" sz="1700">
                <a:solidFill>
                  <a:srgbClr val="222222"/>
                </a:solidFill>
              </a:rPr>
              <a:t>Estimate similarity</a:t>
            </a:r>
            <a:endParaRPr sz="1700">
              <a:solidFill>
                <a:srgbClr val="222222"/>
              </a:solidFill>
            </a:endParaRPr>
          </a:p>
          <a:p>
            <a:pPr indent="-336550" lvl="1" marL="1828800" rtl="0" algn="l">
              <a:lnSpc>
                <a:spcPct val="115000"/>
              </a:lnSpc>
              <a:spcBef>
                <a:spcPts val="0"/>
              </a:spcBef>
              <a:spcAft>
                <a:spcPts val="0"/>
              </a:spcAft>
              <a:buClr>
                <a:srgbClr val="222222"/>
              </a:buClr>
              <a:buSzPts val="1700"/>
              <a:buChar char="•"/>
            </a:pPr>
            <a:r>
              <a:rPr lang="en" sz="1700">
                <a:solidFill>
                  <a:srgbClr val="222222"/>
                </a:solidFill>
              </a:rPr>
              <a:t>Repeat 1000s times to estimate null distribution</a:t>
            </a:r>
            <a:endParaRPr sz="1700">
              <a:solidFill>
                <a:srgbClr val="222222"/>
              </a:solidFill>
            </a:endParaRPr>
          </a:p>
          <a:p>
            <a:pPr indent="-336550" lvl="1" marL="1828800" rtl="0" algn="l">
              <a:lnSpc>
                <a:spcPct val="115000"/>
              </a:lnSpc>
              <a:spcBef>
                <a:spcPts val="0"/>
              </a:spcBef>
              <a:spcAft>
                <a:spcPts val="0"/>
              </a:spcAft>
              <a:buClr>
                <a:srgbClr val="222222"/>
              </a:buClr>
              <a:buSzPts val="1700"/>
              <a:buChar char="•"/>
            </a:pPr>
            <a:r>
              <a:rPr lang="en" sz="1700">
                <a:solidFill>
                  <a:srgbClr val="222222"/>
                </a:solidFill>
              </a:rPr>
              <a:t>P-value = proportion of times the similarity metric from permuted labels &gt;= sim. metric from original labels</a:t>
            </a:r>
            <a:endParaRPr sz="1700">
              <a:solidFill>
                <a:srgbClr val="222222"/>
              </a:solidFill>
            </a:endParaRPr>
          </a:p>
          <a:p>
            <a:pPr indent="-336550" lvl="0" marL="1371600" rtl="0" algn="l">
              <a:lnSpc>
                <a:spcPct val="115000"/>
              </a:lnSpc>
              <a:spcBef>
                <a:spcPts val="0"/>
              </a:spcBef>
              <a:spcAft>
                <a:spcPts val="0"/>
              </a:spcAft>
              <a:buClr>
                <a:srgbClr val="222222"/>
              </a:buClr>
              <a:buSzPts val="1700"/>
              <a:buFont typeface="Calibri"/>
              <a:buChar char="•"/>
            </a:pPr>
            <a:r>
              <a:rPr lang="en" sz="1700">
                <a:solidFill>
                  <a:srgbClr val="222222"/>
                </a:solidFill>
              </a:rPr>
              <a:t>Specifically for fMRI:</a:t>
            </a:r>
            <a:endParaRPr sz="1700">
              <a:solidFill>
                <a:srgbClr val="222222"/>
              </a:solidFill>
            </a:endParaRPr>
          </a:p>
          <a:p>
            <a:pPr indent="-336550" lvl="1" marL="1828800" rtl="0" algn="l">
              <a:lnSpc>
                <a:spcPct val="115000"/>
              </a:lnSpc>
              <a:spcBef>
                <a:spcPts val="0"/>
              </a:spcBef>
              <a:spcAft>
                <a:spcPts val="0"/>
              </a:spcAft>
              <a:buClr>
                <a:srgbClr val="222222"/>
              </a:buClr>
              <a:buSzPts val="1700"/>
              <a:buChar char="•"/>
            </a:pPr>
            <a:r>
              <a:rPr lang="en" sz="1700">
                <a:solidFill>
                  <a:srgbClr val="222222"/>
                </a:solidFill>
              </a:rPr>
              <a:t>Permute labels in blocks to preserve the autoregressive structure</a:t>
            </a:r>
            <a:endParaRPr>
              <a:solidFill>
                <a:srgbClr val="222222"/>
              </a:solidFill>
            </a:endParaRPr>
          </a:p>
          <a:p>
            <a:pPr indent="-371475" lvl="0" marL="457200" rtl="0" algn="l">
              <a:lnSpc>
                <a:spcPct val="115000"/>
              </a:lnSpc>
              <a:spcBef>
                <a:spcPts val="1000"/>
              </a:spcBef>
              <a:spcAft>
                <a:spcPts val="0"/>
              </a:spcAft>
              <a:buClr>
                <a:srgbClr val="222222"/>
              </a:buClr>
              <a:buSzPts val="2250"/>
              <a:buFont typeface="Calibri"/>
              <a:buChar char="•"/>
            </a:pPr>
            <a:r>
              <a:rPr lang="en">
                <a:solidFill>
                  <a:srgbClr val="222222"/>
                </a:solidFill>
              </a:rPr>
              <a:t>Correct for multiple comparisons</a:t>
            </a:r>
            <a:endParaRPr>
              <a:solidFill>
                <a:srgbClr val="222222"/>
              </a:solidFill>
            </a:endParaRPr>
          </a:p>
          <a:p>
            <a:pPr indent="-346075" lvl="0" marL="1371600" rtl="0" algn="l">
              <a:lnSpc>
                <a:spcPct val="115000"/>
              </a:lnSpc>
              <a:spcBef>
                <a:spcPts val="0"/>
              </a:spcBef>
              <a:spcAft>
                <a:spcPts val="0"/>
              </a:spcAft>
              <a:buClr>
                <a:srgbClr val="222222"/>
              </a:buClr>
              <a:buSzPts val="1850"/>
              <a:buFont typeface="Calibri"/>
              <a:buChar char="•"/>
            </a:pPr>
            <a:r>
              <a:rPr lang="en" sz="1700">
                <a:solidFill>
                  <a:srgbClr val="222222"/>
                </a:solidFill>
              </a:rPr>
              <a:t>FDR, FWER, etc.</a:t>
            </a:r>
            <a:endParaRPr sz="1700"/>
          </a:p>
        </p:txBody>
      </p:sp>
      <p:sp>
        <p:nvSpPr>
          <p:cNvPr id="614" name="Google Shape;614;p56"/>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Encoding: statistical </a:t>
            </a:r>
            <a:r>
              <a:rPr b="1" lang="en"/>
              <a:t>significance</a:t>
            </a:r>
            <a:endParaRPr b="1"/>
          </a:p>
        </p:txBody>
      </p:sp>
      <p:sp>
        <p:nvSpPr>
          <p:cNvPr id="615" name="Google Shape;615;p56"/>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7"/>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Encoding: performance </a:t>
            </a:r>
            <a:r>
              <a:rPr b="1" lang="en"/>
              <a:t>visualization</a:t>
            </a:r>
            <a:endParaRPr b="1"/>
          </a:p>
        </p:txBody>
      </p:sp>
      <p:sp>
        <p:nvSpPr>
          <p:cNvPr id="621" name="Google Shape;621;p57"/>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22" name="Google Shape;622;p57"/>
          <p:cNvSpPr txBox="1"/>
          <p:nvPr/>
        </p:nvSpPr>
        <p:spPr>
          <a:xfrm>
            <a:off x="1963750" y="1164150"/>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fMRI</a:t>
            </a:r>
            <a:endParaRPr>
              <a:latin typeface="Calibri"/>
              <a:ea typeface="Calibri"/>
              <a:cs typeface="Calibri"/>
              <a:sym typeface="Calibri"/>
            </a:endParaRPr>
          </a:p>
        </p:txBody>
      </p:sp>
      <p:sp>
        <p:nvSpPr>
          <p:cNvPr id="623" name="Google Shape;623;p57"/>
          <p:cNvSpPr txBox="1"/>
          <p:nvPr/>
        </p:nvSpPr>
        <p:spPr>
          <a:xfrm>
            <a:off x="5774975" y="1164150"/>
            <a:ext cx="126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MEG/EEG</a:t>
            </a:r>
            <a:endParaRPr>
              <a:latin typeface="Calibri"/>
              <a:ea typeface="Calibri"/>
              <a:cs typeface="Calibri"/>
              <a:sym typeface="Calibri"/>
            </a:endParaRPr>
          </a:p>
        </p:txBody>
      </p:sp>
      <p:sp>
        <p:nvSpPr>
          <p:cNvPr id="624" name="Google Shape;624;p57"/>
          <p:cNvSpPr txBox="1"/>
          <p:nvPr>
            <p:ph idx="4294967295" type="body"/>
          </p:nvPr>
        </p:nvSpPr>
        <p:spPr>
          <a:xfrm>
            <a:off x="693550" y="4333750"/>
            <a:ext cx="31911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Gao, James S., Alexander G. Huth, Mark D. Lescroart, and Jack L. Gallant. "Pycortex: an interactive surface visualizer for fMRI." Frontiers in neuroinformatics (2015): 23.</a:t>
            </a:r>
            <a:endParaRPr/>
          </a:p>
        </p:txBody>
      </p:sp>
      <p:pic>
        <p:nvPicPr>
          <p:cNvPr id="625" name="Google Shape;625;p57"/>
          <p:cNvPicPr preferRelativeResize="0"/>
          <p:nvPr/>
        </p:nvPicPr>
        <p:blipFill>
          <a:blip r:embed="rId4">
            <a:alphaModFix/>
          </a:blip>
          <a:stretch>
            <a:fillRect/>
          </a:stretch>
        </p:blipFill>
        <p:spPr>
          <a:xfrm>
            <a:off x="571200" y="1641926"/>
            <a:ext cx="3352249" cy="2521601"/>
          </a:xfrm>
          <a:prstGeom prst="rect">
            <a:avLst/>
          </a:prstGeom>
          <a:noFill/>
          <a:ln>
            <a:noFill/>
          </a:ln>
        </p:spPr>
      </p:pic>
      <p:pic>
        <p:nvPicPr>
          <p:cNvPr id="626" name="Google Shape;626;p57"/>
          <p:cNvPicPr preferRelativeResize="0"/>
          <p:nvPr/>
        </p:nvPicPr>
        <p:blipFill rotWithShape="1">
          <a:blip r:embed="rId5">
            <a:alphaModFix/>
          </a:blip>
          <a:srcRect b="0" l="55086" r="0" t="0"/>
          <a:stretch/>
        </p:blipFill>
        <p:spPr>
          <a:xfrm>
            <a:off x="5091375" y="1641925"/>
            <a:ext cx="2381346" cy="2380950"/>
          </a:xfrm>
          <a:prstGeom prst="rect">
            <a:avLst/>
          </a:prstGeom>
          <a:noFill/>
          <a:ln>
            <a:noFill/>
          </a:ln>
        </p:spPr>
      </p:pic>
      <p:sp>
        <p:nvSpPr>
          <p:cNvPr id="627" name="Google Shape;627;p57"/>
          <p:cNvSpPr txBox="1"/>
          <p:nvPr>
            <p:ph idx="4294967295" type="body"/>
          </p:nvPr>
        </p:nvSpPr>
        <p:spPr>
          <a:xfrm>
            <a:off x="4810475" y="4357625"/>
            <a:ext cx="31911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6"/>
              </a:rPr>
              <a:t>Gramfort, Alexandre, Martin Luessi, Eric Larson, Denis A. Engemann, Daniel Strohmeier, Christian Brodbeck, Roman Goj et al. "MEG and EEG data analysis with MNE-Python." Frontiers in neuroscience (2013): 267.</a:t>
            </a:r>
            <a:endParaRPr/>
          </a:p>
        </p:txBody>
      </p:sp>
      <p:sp>
        <p:nvSpPr>
          <p:cNvPr id="628" name="Google Shape;628;p57"/>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8"/>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Agenda</a:t>
            </a:r>
            <a:endParaRPr/>
          </a:p>
        </p:txBody>
      </p:sp>
      <p:sp>
        <p:nvSpPr>
          <p:cNvPr id="634" name="Google Shape;634;p58"/>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fontScale="92500" lnSpcReduction="20000"/>
          </a:bodyPr>
          <a:lstStyle/>
          <a:p>
            <a:pPr indent="-161448" lvl="0" marL="177800" rtl="0" algn="l">
              <a:lnSpc>
                <a:spcPct val="90000"/>
              </a:lnSpc>
              <a:spcBef>
                <a:spcPts val="0"/>
              </a:spcBef>
              <a:spcAft>
                <a:spcPts val="0"/>
              </a:spcAft>
              <a:buClr>
                <a:schemeClr val="dk1"/>
              </a:buClr>
              <a:buSzPct val="100000"/>
              <a:buChar char="•"/>
            </a:pPr>
            <a:r>
              <a:rPr lang="en"/>
              <a:t>Introduction to Brain encoding and decoding [30 min]</a:t>
            </a:r>
            <a:endParaRPr/>
          </a:p>
          <a:p>
            <a:pPr indent="-161448" lvl="0" marL="177800" rtl="0" algn="l">
              <a:lnSpc>
                <a:spcPct val="90000"/>
              </a:lnSpc>
              <a:spcBef>
                <a:spcPts val="800"/>
              </a:spcBef>
              <a:spcAft>
                <a:spcPts val="0"/>
              </a:spcAft>
              <a:buClr>
                <a:schemeClr val="dk1"/>
              </a:buClr>
              <a:buSzPct val="100000"/>
              <a:buChar char="•"/>
            </a:pPr>
            <a:r>
              <a:rPr lang="en"/>
              <a:t>Stimulus Representations (Theory + Hands-on) [1 hour 30 min]</a:t>
            </a:r>
            <a:endParaRPr/>
          </a:p>
          <a:p>
            <a:pPr indent="-161448" lvl="0" marL="177800" rtl="0" algn="l">
              <a:lnSpc>
                <a:spcPct val="90000"/>
              </a:lnSpc>
              <a:spcBef>
                <a:spcPts val="800"/>
              </a:spcBef>
              <a:spcAft>
                <a:spcPts val="0"/>
              </a:spcAft>
              <a:buClr>
                <a:schemeClr val="dk1"/>
              </a:buClr>
              <a:buSzPct val="100000"/>
              <a:buChar char="•"/>
            </a:pPr>
            <a:r>
              <a:rPr lang="en"/>
              <a:t>Coffee break [15 min]</a:t>
            </a:r>
            <a:endParaRPr/>
          </a:p>
          <a:p>
            <a:pPr indent="-161448" lvl="0" marL="177800" rtl="0" algn="l">
              <a:lnSpc>
                <a:spcPct val="90000"/>
              </a:lnSpc>
              <a:spcBef>
                <a:spcPts val="800"/>
              </a:spcBef>
              <a:spcAft>
                <a:spcPts val="0"/>
              </a:spcAft>
              <a:buClr>
                <a:srgbClr val="FF0000"/>
              </a:buClr>
              <a:buSzPct val="100000"/>
              <a:buChar char="•"/>
            </a:pPr>
            <a:r>
              <a:rPr b="1" lang="en">
                <a:solidFill>
                  <a:srgbClr val="FF0000"/>
                </a:solidFill>
              </a:rPr>
              <a:t>Deep Learning for Brain Encoding (Theory + Hands-on) [1 hour 30 min]</a:t>
            </a:r>
            <a:endParaRPr b="1">
              <a:solidFill>
                <a:srgbClr val="FF0000"/>
              </a:solidFill>
            </a:endParaRPr>
          </a:p>
          <a:p>
            <a:pPr indent="-171132" lvl="1" marL="520700" rtl="0" algn="l">
              <a:spcBef>
                <a:spcPts val="400"/>
              </a:spcBef>
              <a:spcAft>
                <a:spcPts val="0"/>
              </a:spcAft>
              <a:buClr>
                <a:srgbClr val="000000"/>
              </a:buClr>
              <a:buSzPct val="77777"/>
              <a:buChar char="•"/>
            </a:pPr>
            <a:r>
              <a:rPr lang="en" sz="1800">
                <a:solidFill>
                  <a:srgbClr val="000000"/>
                </a:solidFill>
              </a:rPr>
              <a:t>Classic findings &amp; common approaches</a:t>
            </a:r>
            <a:endParaRPr sz="1800">
              <a:solidFill>
                <a:srgbClr val="000000"/>
              </a:solidFill>
            </a:endParaRPr>
          </a:p>
          <a:p>
            <a:pPr indent="-171132" lvl="1" marL="520700" rtl="0" algn="l">
              <a:spcBef>
                <a:spcPts val="400"/>
              </a:spcBef>
              <a:spcAft>
                <a:spcPts val="0"/>
              </a:spcAft>
              <a:buClr>
                <a:srgbClr val="FF0000"/>
              </a:buClr>
              <a:buSzPct val="77777"/>
              <a:buChar char="•"/>
            </a:pPr>
            <a:r>
              <a:rPr b="1" lang="en" sz="1800">
                <a:solidFill>
                  <a:srgbClr val="FF0000"/>
                </a:solidFill>
              </a:rPr>
              <a:t>More recent findings utilizing deep learning</a:t>
            </a:r>
            <a:endParaRPr b="1" sz="1800">
              <a:solidFill>
                <a:srgbClr val="FF0000"/>
              </a:solidFill>
            </a:endParaRPr>
          </a:p>
          <a:p>
            <a:pPr indent="-171132" lvl="1" marL="520700" rtl="0" algn="l">
              <a:spcBef>
                <a:spcPts val="400"/>
              </a:spcBef>
              <a:spcAft>
                <a:spcPts val="0"/>
              </a:spcAft>
              <a:buSzPct val="77777"/>
              <a:buChar char="•"/>
            </a:pPr>
            <a:r>
              <a:rPr lang="en" sz="1800"/>
              <a:t>Hands-on with multi-modal fMRI data [40 min]</a:t>
            </a:r>
            <a:endParaRPr b="1">
              <a:solidFill>
                <a:srgbClr val="FF0000"/>
              </a:solidFill>
            </a:endParaRPr>
          </a:p>
          <a:p>
            <a:pPr indent="-161448" lvl="0" marL="177800" rtl="0" algn="l">
              <a:lnSpc>
                <a:spcPct val="90000"/>
              </a:lnSpc>
              <a:spcBef>
                <a:spcPts val="800"/>
              </a:spcBef>
              <a:spcAft>
                <a:spcPts val="0"/>
              </a:spcAft>
              <a:buClr>
                <a:schemeClr val="dk1"/>
              </a:buClr>
              <a:buSzPct val="100000"/>
              <a:buChar char="•"/>
            </a:pPr>
            <a:r>
              <a:rPr lang="en"/>
              <a:t>Lunch break [1 hour 15 min]</a:t>
            </a:r>
            <a:endParaRPr/>
          </a:p>
          <a:p>
            <a:pPr indent="-161448" lvl="0" marL="177800" rtl="0" algn="l">
              <a:lnSpc>
                <a:spcPct val="90000"/>
              </a:lnSpc>
              <a:spcBef>
                <a:spcPts val="800"/>
              </a:spcBef>
              <a:spcAft>
                <a:spcPts val="0"/>
              </a:spcAft>
              <a:buClr>
                <a:schemeClr val="dk1"/>
              </a:buClr>
              <a:buSzPct val="100000"/>
              <a:buChar char="•"/>
            </a:pPr>
            <a:r>
              <a:rPr lang="en"/>
              <a:t>Deep Learning for Brain Decoding (Theory + Hands-on) [1 hour 30 min]</a:t>
            </a:r>
            <a:endParaRPr/>
          </a:p>
          <a:p>
            <a:pPr indent="-161448" lvl="0" marL="177800" rtl="0" algn="l">
              <a:lnSpc>
                <a:spcPct val="90000"/>
              </a:lnSpc>
              <a:spcBef>
                <a:spcPts val="800"/>
              </a:spcBef>
              <a:spcAft>
                <a:spcPts val="0"/>
              </a:spcAft>
              <a:buClr>
                <a:schemeClr val="dk1"/>
              </a:buClr>
              <a:buSzPct val="100000"/>
              <a:buChar char="•"/>
            </a:pPr>
            <a:r>
              <a:rPr lang="en"/>
              <a:t>Coffee break [15 min]</a:t>
            </a:r>
            <a:endParaRPr/>
          </a:p>
          <a:p>
            <a:pPr indent="-161448" lvl="0" marL="177800" rtl="0" algn="l">
              <a:lnSpc>
                <a:spcPct val="90000"/>
              </a:lnSpc>
              <a:spcBef>
                <a:spcPts val="800"/>
              </a:spcBef>
              <a:spcAft>
                <a:spcPts val="0"/>
              </a:spcAft>
              <a:buClr>
                <a:schemeClr val="dk1"/>
              </a:buClr>
              <a:buSzPct val="100000"/>
              <a:buChar char="•"/>
            </a:pPr>
            <a:r>
              <a:rPr lang="en"/>
              <a:t>Advanced Methods [1 hour]</a:t>
            </a:r>
            <a:endParaRPr/>
          </a:p>
          <a:p>
            <a:pPr indent="-161448" lvl="0" marL="177800" rtl="0" algn="l">
              <a:lnSpc>
                <a:spcPct val="90000"/>
              </a:lnSpc>
              <a:spcBef>
                <a:spcPts val="800"/>
              </a:spcBef>
              <a:spcAft>
                <a:spcPts val="0"/>
              </a:spcAft>
              <a:buClr>
                <a:schemeClr val="dk1"/>
              </a:buClr>
              <a:buSzPct val="100000"/>
              <a:buChar char="•"/>
            </a:pPr>
            <a:r>
              <a:rPr lang="en"/>
              <a:t>Summary and Future Trends [15 min]</a:t>
            </a:r>
            <a:endParaRPr/>
          </a:p>
          <a:p>
            <a:pPr indent="-38100" lvl="0" marL="177800" rtl="0" algn="l">
              <a:lnSpc>
                <a:spcPct val="90000"/>
              </a:lnSpc>
              <a:spcBef>
                <a:spcPts val="800"/>
              </a:spcBef>
              <a:spcAft>
                <a:spcPts val="0"/>
              </a:spcAft>
              <a:buClr>
                <a:schemeClr val="dk1"/>
              </a:buClr>
              <a:buSzPct val="100000"/>
              <a:buNone/>
            </a:pPr>
            <a:r>
              <a:t/>
            </a:r>
            <a:endParaRPr/>
          </a:p>
        </p:txBody>
      </p:sp>
      <p:sp>
        <p:nvSpPr>
          <p:cNvPr id="635" name="Google Shape;635;p58"/>
          <p:cNvSpPr txBox="1"/>
          <p:nvPr>
            <p:ph idx="11" type="ftr"/>
          </p:nvPr>
        </p:nvSpPr>
        <p:spPr>
          <a:xfrm>
            <a:off x="3071813" y="4899431"/>
            <a:ext cx="3250500" cy="273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a:t>CogSci 2022: DL for Brain Encoding and Decoding</a:t>
            </a:r>
            <a:endParaRPr/>
          </a:p>
        </p:txBody>
      </p:sp>
      <p:sp>
        <p:nvSpPr>
          <p:cNvPr id="636" name="Google Shape;636;p58"/>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9"/>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Recent work utilizing progress in DL for encoding</a:t>
            </a:r>
            <a:endParaRPr/>
          </a:p>
        </p:txBody>
      </p:sp>
      <p:sp>
        <p:nvSpPr>
          <p:cNvPr id="642" name="Google Shape;642;p59"/>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800"/>
              </a:spcBef>
              <a:spcAft>
                <a:spcPts val="0"/>
              </a:spcAft>
              <a:buClr>
                <a:schemeClr val="dk1"/>
              </a:buClr>
              <a:buSzPts val="2100"/>
              <a:buFont typeface="Calibri"/>
              <a:buChar char="•"/>
            </a:pPr>
            <a:r>
              <a:rPr lang="en"/>
              <a:t>Using representations of stimuli from deep learning systems</a:t>
            </a:r>
            <a:endParaRPr/>
          </a:p>
          <a:p>
            <a:pPr indent="-171450" lvl="0" marL="177800" rtl="0" algn="l">
              <a:lnSpc>
                <a:spcPct val="90000"/>
              </a:lnSpc>
              <a:spcBef>
                <a:spcPts val="800"/>
              </a:spcBef>
              <a:spcAft>
                <a:spcPts val="0"/>
              </a:spcAft>
              <a:buClr>
                <a:schemeClr val="dk1"/>
              </a:buClr>
              <a:buSzPts val="2100"/>
              <a:buFont typeface="Calibri"/>
              <a:buChar char="•"/>
            </a:pPr>
            <a:r>
              <a:rPr b="1" lang="en"/>
              <a:t>Language: </a:t>
            </a:r>
            <a:endParaRPr b="1"/>
          </a:p>
          <a:p>
            <a:pPr indent="-222250" lvl="1" marL="520700" rtl="0" algn="l">
              <a:lnSpc>
                <a:spcPct val="90000"/>
              </a:lnSpc>
              <a:spcBef>
                <a:spcPts val="800"/>
              </a:spcBef>
              <a:spcAft>
                <a:spcPts val="0"/>
              </a:spcAft>
              <a:buClr>
                <a:schemeClr val="dk1"/>
              </a:buClr>
              <a:buSzPts val="2100"/>
              <a:buChar char="•"/>
            </a:pPr>
            <a:r>
              <a:rPr lang="en"/>
              <a:t>Wehbe et al. 2014; Jain and Huth, 2018; Toneva and Wehbe, 2019;  Caucheteux and King, 2020/2022; Schrimpf et al. 2020/2021; Goldstein et al. 2021/2022</a:t>
            </a:r>
            <a:endParaRPr/>
          </a:p>
          <a:p>
            <a:pPr indent="-171450" lvl="0" marL="177800" rtl="0" algn="l">
              <a:lnSpc>
                <a:spcPct val="90000"/>
              </a:lnSpc>
              <a:spcBef>
                <a:spcPts val="800"/>
              </a:spcBef>
              <a:spcAft>
                <a:spcPts val="0"/>
              </a:spcAft>
              <a:buClr>
                <a:schemeClr val="dk1"/>
              </a:buClr>
              <a:buSzPts val="2100"/>
              <a:buFont typeface="Calibri"/>
              <a:buChar char="•"/>
            </a:pPr>
            <a:r>
              <a:rPr lang="en"/>
              <a:t>Vision: </a:t>
            </a:r>
            <a:endParaRPr/>
          </a:p>
          <a:p>
            <a:pPr indent="-222250" lvl="1" marL="520700" rtl="0" algn="l">
              <a:lnSpc>
                <a:spcPct val="90000"/>
              </a:lnSpc>
              <a:spcBef>
                <a:spcPts val="800"/>
              </a:spcBef>
              <a:spcAft>
                <a:spcPts val="0"/>
              </a:spcAft>
              <a:buSzPts val="2100"/>
              <a:buChar char="•"/>
            </a:pPr>
            <a:r>
              <a:rPr lang="en"/>
              <a:t>Yamins et al. 2014; Cichy et al. 2016; Konkle and Alvarez, 2020/2022;  Zhuang et al. 2022</a:t>
            </a:r>
            <a:endParaRPr/>
          </a:p>
          <a:p>
            <a:pPr indent="-171450" lvl="0" marL="177800" rtl="0" algn="l">
              <a:lnSpc>
                <a:spcPct val="90000"/>
              </a:lnSpc>
              <a:spcBef>
                <a:spcPts val="800"/>
              </a:spcBef>
              <a:spcAft>
                <a:spcPts val="0"/>
              </a:spcAft>
              <a:buSzPts val="2100"/>
              <a:buFont typeface="Calibri"/>
              <a:buChar char="•"/>
            </a:pPr>
            <a:r>
              <a:rPr lang="en"/>
              <a:t>Audio:</a:t>
            </a:r>
            <a:endParaRPr/>
          </a:p>
          <a:p>
            <a:pPr indent="-222250" lvl="1" marL="520700" rtl="0" algn="l">
              <a:spcBef>
                <a:spcPts val="800"/>
              </a:spcBef>
              <a:spcAft>
                <a:spcPts val="0"/>
              </a:spcAft>
              <a:buSzPts val="2100"/>
              <a:buChar char="•"/>
            </a:pPr>
            <a:r>
              <a:rPr lang="en"/>
              <a:t>Kell et al. 2018; Vaidya, Jain, and Huth 2022; Millet et al. 2022</a:t>
            </a:r>
            <a:endParaRPr/>
          </a:p>
          <a:p>
            <a:pPr indent="0" lvl="0" marL="177800" rtl="0" algn="l">
              <a:lnSpc>
                <a:spcPct val="90000"/>
              </a:lnSpc>
              <a:spcBef>
                <a:spcPts val="800"/>
              </a:spcBef>
              <a:spcAft>
                <a:spcPts val="0"/>
              </a:spcAft>
              <a:buNone/>
            </a:pPr>
            <a:r>
              <a:t/>
            </a:r>
            <a:endParaRPr/>
          </a:p>
          <a:p>
            <a:pPr indent="-38100" lvl="0" marL="177800" rtl="0" algn="l">
              <a:lnSpc>
                <a:spcPct val="90000"/>
              </a:lnSpc>
              <a:spcBef>
                <a:spcPts val="800"/>
              </a:spcBef>
              <a:spcAft>
                <a:spcPts val="0"/>
              </a:spcAft>
              <a:buClr>
                <a:schemeClr val="dk1"/>
              </a:buClr>
              <a:buSzPts val="2100"/>
              <a:buNone/>
            </a:pPr>
            <a:r>
              <a:t/>
            </a:r>
            <a:endParaRPr/>
          </a:p>
        </p:txBody>
      </p:sp>
      <p:sp>
        <p:nvSpPr>
          <p:cNvPr id="643" name="Google Shape;643;p59"/>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0"/>
          <p:cNvSpPr txBox="1"/>
          <p:nvPr/>
        </p:nvSpPr>
        <p:spPr>
          <a:xfrm>
            <a:off x="199475" y="854050"/>
            <a:ext cx="86070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one chapter of Harry Potter</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an NLP system (RNN) trained on Harry Potter fan fiction</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MEG, reading</a:t>
            </a:r>
            <a:endParaRPr/>
          </a:p>
        </p:txBody>
      </p:sp>
      <p:sp>
        <p:nvSpPr>
          <p:cNvPr id="649" name="Google Shape;649;p60"/>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Language: work utilizing DL progress</a:t>
            </a:r>
            <a:endParaRPr/>
          </a:p>
        </p:txBody>
      </p:sp>
      <p:sp>
        <p:nvSpPr>
          <p:cNvPr id="650" name="Google Shape;650;p60"/>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651" name="Google Shape;651;p60"/>
          <p:cNvGrpSpPr/>
          <p:nvPr/>
        </p:nvGrpSpPr>
        <p:grpSpPr>
          <a:xfrm>
            <a:off x="4438325" y="2013638"/>
            <a:ext cx="3662224" cy="2491816"/>
            <a:chOff x="4515025" y="-1847212"/>
            <a:chExt cx="3662224" cy="2491816"/>
          </a:xfrm>
        </p:grpSpPr>
        <p:pic>
          <p:nvPicPr>
            <p:cNvPr id="652" name="Google Shape;652;p60"/>
            <p:cNvPicPr preferRelativeResize="0"/>
            <p:nvPr/>
          </p:nvPicPr>
          <p:blipFill>
            <a:blip r:embed="rId3">
              <a:alphaModFix/>
            </a:blip>
            <a:stretch>
              <a:fillRect/>
            </a:stretch>
          </p:blipFill>
          <p:spPr>
            <a:xfrm>
              <a:off x="4515025" y="-906021"/>
              <a:ext cx="3662224" cy="1550625"/>
            </a:xfrm>
            <a:prstGeom prst="rect">
              <a:avLst/>
            </a:prstGeom>
            <a:noFill/>
            <a:ln>
              <a:noFill/>
            </a:ln>
          </p:spPr>
        </p:pic>
        <p:sp>
          <p:nvSpPr>
            <p:cNvPr id="653" name="Google Shape;653;p60"/>
            <p:cNvSpPr txBox="1"/>
            <p:nvPr/>
          </p:nvSpPr>
          <p:spPr>
            <a:xfrm>
              <a:off x="4626675" y="-1847212"/>
              <a:ext cx="34389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significant word-by-word alignment between MEG &amp; representations of words and context from recurrent NLP systems</a:t>
              </a:r>
              <a:endParaRPr sz="1200">
                <a:latin typeface="Calibri"/>
                <a:ea typeface="Calibri"/>
                <a:cs typeface="Calibri"/>
                <a:sym typeface="Calibri"/>
              </a:endParaRPr>
            </a:p>
          </p:txBody>
        </p:sp>
      </p:grpSp>
      <p:sp>
        <p:nvSpPr>
          <p:cNvPr id="654" name="Google Shape;654;p60"/>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4"/>
              </a:rPr>
              <a:t>Wehbe, Leila, Ashish Vaswani, Kevin Knight, and Tom Mitchell. "Aligning context-based statistical models of language with brain activity during reading." In Proceedings of the 2014 Conference on Empirical Methods in Natural Language Processing (EMNLP), pp. 233-243. 2014.</a:t>
            </a:r>
            <a:endParaRPr/>
          </a:p>
        </p:txBody>
      </p:sp>
      <p:pic>
        <p:nvPicPr>
          <p:cNvPr id="655" name="Google Shape;655;p60"/>
          <p:cNvPicPr preferRelativeResize="0"/>
          <p:nvPr/>
        </p:nvPicPr>
        <p:blipFill>
          <a:blip r:embed="rId5">
            <a:alphaModFix/>
          </a:blip>
          <a:stretch>
            <a:fillRect/>
          </a:stretch>
        </p:blipFill>
        <p:spPr>
          <a:xfrm>
            <a:off x="640200" y="2342825"/>
            <a:ext cx="3413850" cy="2107624"/>
          </a:xfrm>
          <a:prstGeom prst="rect">
            <a:avLst/>
          </a:prstGeom>
          <a:noFill/>
          <a:ln>
            <a:noFill/>
          </a:ln>
        </p:spPr>
      </p:pic>
      <p:sp>
        <p:nvSpPr>
          <p:cNvPr id="656" name="Google Shape;656;p60"/>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1"/>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Audio: work utilizing DL progress</a:t>
            </a:r>
            <a:endParaRPr/>
          </a:p>
        </p:txBody>
      </p:sp>
      <p:sp>
        <p:nvSpPr>
          <p:cNvPr id="662" name="Google Shape;662;p61"/>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63" name="Google Shape;663;p61"/>
          <p:cNvSpPr txBox="1"/>
          <p:nvPr/>
        </p:nvSpPr>
        <p:spPr>
          <a:xfrm>
            <a:off x="199475" y="854050"/>
            <a:ext cx="86070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Moth Radio Hour</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a:t>
            </a:r>
            <a:r>
              <a:rPr b="1" lang="en" sz="1700">
                <a:solidFill>
                  <a:schemeClr val="dk1"/>
                </a:solidFill>
                <a:latin typeface="Calibri"/>
                <a:ea typeface="Calibri"/>
                <a:cs typeface="Calibri"/>
                <a:sym typeface="Calibri"/>
              </a:rPr>
              <a:t>self-supervised text language model </a:t>
            </a:r>
            <a:r>
              <a:rPr lang="en" sz="1700">
                <a:solidFill>
                  <a:schemeClr val="dk1"/>
                </a:solidFill>
                <a:latin typeface="Calibri"/>
                <a:ea typeface="Calibri"/>
                <a:cs typeface="Calibri"/>
                <a:sym typeface="Calibri"/>
              </a:rPr>
              <a:t>trained to predict upcoming word in other radio stories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listening</a:t>
            </a:r>
            <a:endParaRPr/>
          </a:p>
        </p:txBody>
      </p:sp>
      <p:pic>
        <p:nvPicPr>
          <p:cNvPr id="664" name="Google Shape;664;p61"/>
          <p:cNvPicPr preferRelativeResize="0"/>
          <p:nvPr/>
        </p:nvPicPr>
        <p:blipFill>
          <a:blip r:embed="rId3">
            <a:alphaModFix/>
          </a:blip>
          <a:stretch>
            <a:fillRect/>
          </a:stretch>
        </p:blipFill>
        <p:spPr>
          <a:xfrm>
            <a:off x="619700" y="2212664"/>
            <a:ext cx="1993450" cy="2041350"/>
          </a:xfrm>
          <a:prstGeom prst="rect">
            <a:avLst/>
          </a:prstGeom>
          <a:noFill/>
          <a:ln>
            <a:noFill/>
          </a:ln>
        </p:spPr>
      </p:pic>
      <p:sp>
        <p:nvSpPr>
          <p:cNvPr id="665" name="Google Shape;665;p61"/>
          <p:cNvSpPr txBox="1"/>
          <p:nvPr/>
        </p:nvSpPr>
        <p:spPr>
          <a:xfrm>
            <a:off x="6850200" y="2369425"/>
            <a:ext cx="1790100" cy="1293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alignment between fMRI &amp; recurrent NLP representations w/ varying context;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best alignment with middle layer</a:t>
            </a:r>
            <a:endParaRPr sz="1200">
              <a:latin typeface="Calibri"/>
              <a:ea typeface="Calibri"/>
              <a:cs typeface="Calibri"/>
              <a:sym typeface="Calibri"/>
            </a:endParaRPr>
          </a:p>
        </p:txBody>
      </p:sp>
      <p:sp>
        <p:nvSpPr>
          <p:cNvPr id="666" name="Google Shape;666;p61"/>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4"/>
              </a:rPr>
              <a:t>Jain, Shailee, and Alexander Huth. "Incorporating context into language encoding models for fMRI." Advances in neural information processing systems 31 (2018).</a:t>
            </a:r>
            <a:endParaRPr/>
          </a:p>
        </p:txBody>
      </p:sp>
      <p:pic>
        <p:nvPicPr>
          <p:cNvPr id="667" name="Google Shape;667;p61"/>
          <p:cNvPicPr preferRelativeResize="0"/>
          <p:nvPr/>
        </p:nvPicPr>
        <p:blipFill>
          <a:blip r:embed="rId5">
            <a:alphaModFix/>
          </a:blip>
          <a:stretch>
            <a:fillRect/>
          </a:stretch>
        </p:blipFill>
        <p:spPr>
          <a:xfrm>
            <a:off x="3005400" y="2369425"/>
            <a:ext cx="3452549" cy="1808301"/>
          </a:xfrm>
          <a:prstGeom prst="rect">
            <a:avLst/>
          </a:prstGeom>
          <a:noFill/>
          <a:ln>
            <a:noFill/>
          </a:ln>
        </p:spPr>
      </p:pic>
      <p:sp>
        <p:nvSpPr>
          <p:cNvPr id="668" name="Google Shape;668;p61"/>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2"/>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Language: work utilizing DL progress</a:t>
            </a:r>
            <a:endParaRPr/>
          </a:p>
        </p:txBody>
      </p:sp>
      <p:sp>
        <p:nvSpPr>
          <p:cNvPr id="674" name="Google Shape;674;p62"/>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75" name="Google Shape;675;p62"/>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one chapter of Harry Potter</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a:t>
            </a:r>
            <a:r>
              <a:rPr b="1" lang="en" sz="1700">
                <a:solidFill>
                  <a:schemeClr val="dk1"/>
                </a:solidFill>
                <a:latin typeface="Calibri"/>
                <a:ea typeface="Calibri"/>
                <a:cs typeface="Calibri"/>
                <a:sym typeface="Calibri"/>
              </a:rPr>
              <a:t>pretrained</a:t>
            </a:r>
            <a:r>
              <a:rPr lang="en" sz="1700">
                <a:solidFill>
                  <a:schemeClr val="dk1"/>
                </a:solidFill>
                <a:latin typeface="Calibri"/>
                <a:ea typeface="Calibri"/>
                <a:cs typeface="Calibri"/>
                <a:sym typeface="Calibri"/>
              </a:rPr>
              <a:t> NLP systems </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reading</a:t>
            </a:r>
            <a:endParaRPr/>
          </a:p>
        </p:txBody>
      </p:sp>
      <p:sp>
        <p:nvSpPr>
          <p:cNvPr id="676" name="Google Shape;676;p62"/>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Toneva, M., &amp; Wehbe, L. (2019). Interpreting and improving natural-language processing (in machines) with natural language-processing (in the brain). Advances in Neural Information Processing Systems, 32.</a:t>
            </a:r>
            <a:endParaRPr/>
          </a:p>
        </p:txBody>
      </p:sp>
      <p:pic>
        <p:nvPicPr>
          <p:cNvPr id="677" name="Google Shape;677;p62"/>
          <p:cNvPicPr preferRelativeResize="0"/>
          <p:nvPr/>
        </p:nvPicPr>
        <p:blipFill rotWithShape="1">
          <a:blip r:embed="rId4">
            <a:alphaModFix/>
          </a:blip>
          <a:srcRect b="0" l="0" r="0" t="4415"/>
          <a:stretch/>
        </p:blipFill>
        <p:spPr>
          <a:xfrm>
            <a:off x="6279075" y="854050"/>
            <a:ext cx="2571899" cy="1290950"/>
          </a:xfrm>
          <a:prstGeom prst="rect">
            <a:avLst/>
          </a:prstGeom>
          <a:noFill/>
          <a:ln>
            <a:noFill/>
          </a:ln>
        </p:spPr>
      </p:pic>
      <p:pic>
        <p:nvPicPr>
          <p:cNvPr id="678" name="Google Shape;678;p62"/>
          <p:cNvPicPr preferRelativeResize="0"/>
          <p:nvPr/>
        </p:nvPicPr>
        <p:blipFill>
          <a:blip r:embed="rId5">
            <a:alphaModFix/>
          </a:blip>
          <a:stretch>
            <a:fillRect/>
          </a:stretch>
        </p:blipFill>
        <p:spPr>
          <a:xfrm>
            <a:off x="326450" y="2308888"/>
            <a:ext cx="3126625" cy="1986201"/>
          </a:xfrm>
          <a:prstGeom prst="rect">
            <a:avLst/>
          </a:prstGeom>
          <a:noFill/>
          <a:ln>
            <a:noFill/>
          </a:ln>
        </p:spPr>
      </p:pic>
      <p:pic>
        <p:nvPicPr>
          <p:cNvPr id="679" name="Google Shape;679;p62"/>
          <p:cNvPicPr preferRelativeResize="0"/>
          <p:nvPr/>
        </p:nvPicPr>
        <p:blipFill>
          <a:blip r:embed="rId6">
            <a:alphaModFix/>
          </a:blip>
          <a:stretch>
            <a:fillRect/>
          </a:stretch>
        </p:blipFill>
        <p:spPr>
          <a:xfrm>
            <a:off x="3755550" y="2401587"/>
            <a:ext cx="3071677" cy="1986200"/>
          </a:xfrm>
          <a:prstGeom prst="rect">
            <a:avLst/>
          </a:prstGeom>
          <a:noFill/>
          <a:ln>
            <a:noFill/>
          </a:ln>
        </p:spPr>
      </p:pic>
      <p:sp>
        <p:nvSpPr>
          <p:cNvPr id="680" name="Google Shape;680;p62"/>
          <p:cNvSpPr txBox="1"/>
          <p:nvPr/>
        </p:nvSpPr>
        <p:spPr>
          <a:xfrm>
            <a:off x="7129700" y="3371688"/>
            <a:ext cx="1549800" cy="923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across several types of large NLP systems, best alignment with fMRI in middle layers</a:t>
            </a:r>
            <a:endParaRPr sz="1200">
              <a:latin typeface="Calibri"/>
              <a:ea typeface="Calibri"/>
              <a:cs typeface="Calibri"/>
              <a:sym typeface="Calibri"/>
            </a:endParaRPr>
          </a:p>
        </p:txBody>
      </p:sp>
      <p:sp>
        <p:nvSpPr>
          <p:cNvPr id="681" name="Google Shape;681;p62"/>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3"/>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Language: work utilizing DL progress</a:t>
            </a:r>
            <a:endParaRPr/>
          </a:p>
        </p:txBody>
      </p:sp>
      <p:sp>
        <p:nvSpPr>
          <p:cNvPr id="687" name="Google Shape;687;p63"/>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88" name="Google Shape;688;p63"/>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sentences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pretrained NLP systems </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MEG &amp; fMRI, reading</a:t>
            </a:r>
            <a:endParaRPr>
              <a:solidFill>
                <a:schemeClr val="dk1"/>
              </a:solidFill>
            </a:endParaRPr>
          </a:p>
        </p:txBody>
      </p:sp>
      <p:sp>
        <p:nvSpPr>
          <p:cNvPr id="689" name="Google Shape;689;p63"/>
          <p:cNvSpPr txBox="1"/>
          <p:nvPr/>
        </p:nvSpPr>
        <p:spPr>
          <a:xfrm>
            <a:off x="6528600" y="576375"/>
            <a:ext cx="2101200" cy="1293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best alignment with fMRI &amp; MEG in middle layers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better performance at predicting next word -&gt; better prediction of fMRI &amp; MEg </a:t>
            </a:r>
            <a:endParaRPr sz="1200">
              <a:latin typeface="Calibri"/>
              <a:ea typeface="Calibri"/>
              <a:cs typeface="Calibri"/>
              <a:sym typeface="Calibri"/>
            </a:endParaRPr>
          </a:p>
        </p:txBody>
      </p:sp>
      <p:sp>
        <p:nvSpPr>
          <p:cNvPr id="690" name="Google Shape;690;p63"/>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Caucheteux, Charlotte, and Jean-Rémi King. "Brains and algorithms partially converge in natural language processing." Communications biology 5, no. 1 (2022): 1-10.</a:t>
            </a:r>
            <a:endParaRPr/>
          </a:p>
        </p:txBody>
      </p:sp>
      <p:pic>
        <p:nvPicPr>
          <p:cNvPr id="691" name="Google Shape;691;p63"/>
          <p:cNvPicPr preferRelativeResize="0"/>
          <p:nvPr/>
        </p:nvPicPr>
        <p:blipFill>
          <a:blip r:embed="rId4">
            <a:alphaModFix/>
          </a:blip>
          <a:stretch>
            <a:fillRect/>
          </a:stretch>
        </p:blipFill>
        <p:spPr>
          <a:xfrm>
            <a:off x="376250" y="2001850"/>
            <a:ext cx="2031086" cy="2429349"/>
          </a:xfrm>
          <a:prstGeom prst="rect">
            <a:avLst/>
          </a:prstGeom>
          <a:noFill/>
          <a:ln>
            <a:noFill/>
          </a:ln>
        </p:spPr>
      </p:pic>
      <p:pic>
        <p:nvPicPr>
          <p:cNvPr id="692" name="Google Shape;692;p63"/>
          <p:cNvPicPr preferRelativeResize="0"/>
          <p:nvPr/>
        </p:nvPicPr>
        <p:blipFill>
          <a:blip r:embed="rId5">
            <a:alphaModFix/>
          </a:blip>
          <a:stretch>
            <a:fillRect/>
          </a:stretch>
        </p:blipFill>
        <p:spPr>
          <a:xfrm>
            <a:off x="5937024" y="2039262"/>
            <a:ext cx="2371333" cy="2297236"/>
          </a:xfrm>
          <a:prstGeom prst="rect">
            <a:avLst/>
          </a:prstGeom>
          <a:noFill/>
          <a:ln>
            <a:noFill/>
          </a:ln>
        </p:spPr>
      </p:pic>
      <p:grpSp>
        <p:nvGrpSpPr>
          <p:cNvPr id="693" name="Google Shape;693;p63"/>
          <p:cNvGrpSpPr/>
          <p:nvPr/>
        </p:nvGrpSpPr>
        <p:grpSpPr>
          <a:xfrm>
            <a:off x="2428566" y="1981500"/>
            <a:ext cx="3337366" cy="2365200"/>
            <a:chOff x="2428566" y="1981500"/>
            <a:chExt cx="3337366" cy="2365200"/>
          </a:xfrm>
        </p:grpSpPr>
        <p:pic>
          <p:nvPicPr>
            <p:cNvPr id="694" name="Google Shape;694;p63"/>
            <p:cNvPicPr preferRelativeResize="0"/>
            <p:nvPr/>
          </p:nvPicPr>
          <p:blipFill rotWithShape="1">
            <a:blip r:embed="rId6">
              <a:alphaModFix/>
            </a:blip>
            <a:srcRect b="0" l="12807" r="62169" t="0"/>
            <a:stretch/>
          </p:blipFill>
          <p:spPr>
            <a:xfrm>
              <a:off x="2428566" y="2029050"/>
              <a:ext cx="1340549" cy="2317650"/>
            </a:xfrm>
            <a:prstGeom prst="rect">
              <a:avLst/>
            </a:prstGeom>
            <a:noFill/>
            <a:ln>
              <a:noFill/>
            </a:ln>
          </p:spPr>
        </p:pic>
        <p:pic>
          <p:nvPicPr>
            <p:cNvPr id="695" name="Google Shape;695;p63"/>
            <p:cNvPicPr preferRelativeResize="0"/>
            <p:nvPr/>
          </p:nvPicPr>
          <p:blipFill rotWithShape="1">
            <a:blip r:embed="rId6">
              <a:alphaModFix/>
            </a:blip>
            <a:srcRect b="0" l="65919" r="0" t="0"/>
            <a:stretch/>
          </p:blipFill>
          <p:spPr>
            <a:xfrm>
              <a:off x="3940232" y="1981500"/>
              <a:ext cx="1825700" cy="2317650"/>
            </a:xfrm>
            <a:prstGeom prst="rect">
              <a:avLst/>
            </a:prstGeom>
            <a:noFill/>
            <a:ln>
              <a:noFill/>
            </a:ln>
          </p:spPr>
        </p:pic>
      </p:grpSp>
      <p:sp>
        <p:nvSpPr>
          <p:cNvPr id="696" name="Google Shape;696;p63"/>
          <p:cNvSpPr/>
          <p:nvPr/>
        </p:nvSpPr>
        <p:spPr>
          <a:xfrm>
            <a:off x="3639150" y="2172600"/>
            <a:ext cx="2043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3"/>
          <p:cNvSpPr/>
          <p:nvPr/>
        </p:nvSpPr>
        <p:spPr>
          <a:xfrm>
            <a:off x="3639150" y="2854150"/>
            <a:ext cx="2043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3"/>
          <p:cNvSpPr/>
          <p:nvPr/>
        </p:nvSpPr>
        <p:spPr>
          <a:xfrm>
            <a:off x="3639150" y="3498550"/>
            <a:ext cx="2043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3"/>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4"/>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Language: work utilizing DL progress</a:t>
            </a:r>
            <a:endParaRPr/>
          </a:p>
        </p:txBody>
      </p:sp>
      <p:sp>
        <p:nvSpPr>
          <p:cNvPr id="705" name="Google Shape;705;p64"/>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06" name="Google Shape;706;p64"/>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Schrimpf, Martin, Idan Asher Blank, Greta Tuckute, Carina Kauf, Eghbal A. Hosseini, Nancy Kanwisher, Joshua B. Tenenbaum, and Evelina Fedorenko. "The neural architecture of language: Integrative modeling converges on predictive processing." Proceedings of the National Academy of Sciences 118, no. 45 (2021): e2105646118.</a:t>
            </a:r>
            <a:endParaRPr/>
          </a:p>
        </p:txBody>
      </p:sp>
      <p:sp>
        <p:nvSpPr>
          <p:cNvPr id="707" name="Google Shape;707;p64"/>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a:t>
            </a:r>
            <a:r>
              <a:rPr lang="en" sz="1700">
                <a:latin typeface="Calibri"/>
                <a:ea typeface="Calibri"/>
                <a:cs typeface="Calibri"/>
                <a:sym typeface="Calibri"/>
              </a:rPr>
              <a:t>sentences, passages, short story</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pretrained NLP systems </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&amp; ECoG, reading &amp; listening</a:t>
            </a:r>
            <a:endParaRPr>
              <a:solidFill>
                <a:schemeClr val="dk1"/>
              </a:solidFill>
            </a:endParaRPr>
          </a:p>
        </p:txBody>
      </p:sp>
      <p:grpSp>
        <p:nvGrpSpPr>
          <p:cNvPr id="708" name="Google Shape;708;p64"/>
          <p:cNvGrpSpPr/>
          <p:nvPr/>
        </p:nvGrpSpPr>
        <p:grpSpPr>
          <a:xfrm>
            <a:off x="261750" y="2057100"/>
            <a:ext cx="4116695" cy="2317651"/>
            <a:chOff x="353825" y="2103125"/>
            <a:chExt cx="4116695" cy="2317651"/>
          </a:xfrm>
        </p:grpSpPr>
        <p:pic>
          <p:nvPicPr>
            <p:cNvPr id="709" name="Google Shape;709;p64"/>
            <p:cNvPicPr preferRelativeResize="0"/>
            <p:nvPr/>
          </p:nvPicPr>
          <p:blipFill>
            <a:blip r:embed="rId4">
              <a:alphaModFix/>
            </a:blip>
            <a:stretch>
              <a:fillRect/>
            </a:stretch>
          </p:blipFill>
          <p:spPr>
            <a:xfrm>
              <a:off x="353825" y="2103125"/>
              <a:ext cx="4116695" cy="2317651"/>
            </a:xfrm>
            <a:prstGeom prst="rect">
              <a:avLst/>
            </a:prstGeom>
            <a:noFill/>
            <a:ln>
              <a:noFill/>
            </a:ln>
          </p:spPr>
        </p:pic>
        <p:sp>
          <p:nvSpPr>
            <p:cNvPr id="710" name="Google Shape;710;p64"/>
            <p:cNvSpPr/>
            <p:nvPr/>
          </p:nvSpPr>
          <p:spPr>
            <a:xfrm>
              <a:off x="353825" y="2141600"/>
              <a:ext cx="234300" cy="25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64"/>
          <p:cNvGrpSpPr/>
          <p:nvPr/>
        </p:nvGrpSpPr>
        <p:grpSpPr>
          <a:xfrm>
            <a:off x="4699820" y="2108225"/>
            <a:ext cx="3062610" cy="2317651"/>
            <a:chOff x="4689395" y="2190050"/>
            <a:chExt cx="3062610" cy="2317651"/>
          </a:xfrm>
        </p:grpSpPr>
        <p:pic>
          <p:nvPicPr>
            <p:cNvPr id="712" name="Google Shape;712;p64"/>
            <p:cNvPicPr preferRelativeResize="0"/>
            <p:nvPr/>
          </p:nvPicPr>
          <p:blipFill>
            <a:blip r:embed="rId5">
              <a:alphaModFix/>
            </a:blip>
            <a:stretch>
              <a:fillRect/>
            </a:stretch>
          </p:blipFill>
          <p:spPr>
            <a:xfrm>
              <a:off x="4689395" y="2190050"/>
              <a:ext cx="3062610" cy="2317651"/>
            </a:xfrm>
            <a:prstGeom prst="rect">
              <a:avLst/>
            </a:prstGeom>
            <a:noFill/>
            <a:ln>
              <a:noFill/>
            </a:ln>
          </p:spPr>
        </p:pic>
        <p:sp>
          <p:nvSpPr>
            <p:cNvPr id="713" name="Google Shape;713;p64"/>
            <p:cNvSpPr/>
            <p:nvPr/>
          </p:nvSpPr>
          <p:spPr>
            <a:xfrm>
              <a:off x="4745925" y="2209525"/>
              <a:ext cx="2343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64"/>
          <p:cNvSpPr txBox="1"/>
          <p:nvPr/>
        </p:nvSpPr>
        <p:spPr>
          <a:xfrm>
            <a:off x="6457950" y="1339650"/>
            <a:ext cx="21258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some NLP systems can predict fMRI and ECoG up to 100% of estimated noise ceiling</a:t>
            </a:r>
            <a:endParaRPr sz="1200">
              <a:latin typeface="Calibri"/>
              <a:ea typeface="Calibri"/>
              <a:cs typeface="Calibri"/>
              <a:sym typeface="Calibri"/>
            </a:endParaRPr>
          </a:p>
        </p:txBody>
      </p:sp>
      <p:sp>
        <p:nvSpPr>
          <p:cNvPr id="715" name="Google Shape;715;p64"/>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5"/>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Language: work utilizing DL progress</a:t>
            </a:r>
            <a:endParaRPr/>
          </a:p>
        </p:txBody>
      </p:sp>
      <p:sp>
        <p:nvSpPr>
          <p:cNvPr id="721" name="Google Shape;721;p65"/>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22" name="Google Shape;722;p65"/>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Goldstein, Ariel, Zaid Zada, Eliav Buchnik, Mariano Schain, Amy Price, Bobbi Aubrey, Samuel A. Nastase et al. "Shared computational principles for language processing in humans and deep language models." Nature neuroscience 25, no. 3 (2022): 369-380.</a:t>
            </a:r>
            <a:endParaRPr/>
          </a:p>
        </p:txBody>
      </p:sp>
      <p:sp>
        <p:nvSpPr>
          <p:cNvPr id="723" name="Google Shape;723;p65"/>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story</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pretrained NLP systems </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ECoG, listening</a:t>
            </a:r>
            <a:endParaRPr>
              <a:solidFill>
                <a:schemeClr val="dk1"/>
              </a:solidFill>
            </a:endParaRPr>
          </a:p>
        </p:txBody>
      </p:sp>
      <p:pic>
        <p:nvPicPr>
          <p:cNvPr id="724" name="Google Shape;724;p65"/>
          <p:cNvPicPr preferRelativeResize="0"/>
          <p:nvPr/>
        </p:nvPicPr>
        <p:blipFill>
          <a:blip r:embed="rId4">
            <a:alphaModFix/>
          </a:blip>
          <a:stretch>
            <a:fillRect/>
          </a:stretch>
        </p:blipFill>
        <p:spPr>
          <a:xfrm>
            <a:off x="693425" y="2200575"/>
            <a:ext cx="5657119" cy="2173901"/>
          </a:xfrm>
          <a:prstGeom prst="rect">
            <a:avLst/>
          </a:prstGeom>
          <a:noFill/>
          <a:ln>
            <a:noFill/>
          </a:ln>
        </p:spPr>
      </p:pic>
      <p:sp>
        <p:nvSpPr>
          <p:cNvPr id="725" name="Google Shape;725;p65"/>
          <p:cNvSpPr txBox="1"/>
          <p:nvPr/>
        </p:nvSpPr>
        <p:spPr>
          <a:xfrm>
            <a:off x="6457950" y="3217025"/>
            <a:ext cx="22200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NLP word representations predict ECoG recordings for upcoming words</a:t>
            </a:r>
            <a:endParaRPr>
              <a:latin typeface="Calibri"/>
              <a:ea typeface="Calibri"/>
              <a:cs typeface="Calibri"/>
              <a:sym typeface="Calibri"/>
            </a:endParaRPr>
          </a:p>
        </p:txBody>
      </p:sp>
      <p:sp>
        <p:nvSpPr>
          <p:cNvPr id="726" name="Google Shape;726;p65"/>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Agenda</a:t>
            </a:r>
            <a:endParaRPr/>
          </a:p>
        </p:txBody>
      </p:sp>
      <p:sp>
        <p:nvSpPr>
          <p:cNvPr id="220" name="Google Shape;220;p39"/>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fontScale="92500" lnSpcReduction="20000"/>
          </a:bodyPr>
          <a:lstStyle/>
          <a:p>
            <a:pPr indent="-161448" lvl="0" marL="177800" rtl="0" algn="l">
              <a:lnSpc>
                <a:spcPct val="90000"/>
              </a:lnSpc>
              <a:spcBef>
                <a:spcPts val="0"/>
              </a:spcBef>
              <a:spcAft>
                <a:spcPts val="0"/>
              </a:spcAft>
              <a:buClr>
                <a:schemeClr val="dk1"/>
              </a:buClr>
              <a:buSzPct val="100000"/>
              <a:buChar char="•"/>
            </a:pPr>
            <a:r>
              <a:rPr lang="en"/>
              <a:t>Introduction to Brain encoding and decoding [30 min]</a:t>
            </a:r>
            <a:endParaRPr/>
          </a:p>
          <a:p>
            <a:pPr indent="-161448" lvl="0" marL="177800" rtl="0" algn="l">
              <a:lnSpc>
                <a:spcPct val="90000"/>
              </a:lnSpc>
              <a:spcBef>
                <a:spcPts val="800"/>
              </a:spcBef>
              <a:spcAft>
                <a:spcPts val="0"/>
              </a:spcAft>
              <a:buClr>
                <a:schemeClr val="dk1"/>
              </a:buClr>
              <a:buSzPct val="100000"/>
              <a:buChar char="•"/>
            </a:pPr>
            <a:r>
              <a:rPr lang="en"/>
              <a:t>Stimulus Representations (Theory + Hands-on) [1 hour 30 min]</a:t>
            </a:r>
            <a:endParaRPr/>
          </a:p>
          <a:p>
            <a:pPr indent="-161448" lvl="0" marL="177800" rtl="0" algn="l">
              <a:lnSpc>
                <a:spcPct val="90000"/>
              </a:lnSpc>
              <a:spcBef>
                <a:spcPts val="800"/>
              </a:spcBef>
              <a:spcAft>
                <a:spcPts val="0"/>
              </a:spcAft>
              <a:buClr>
                <a:schemeClr val="dk1"/>
              </a:buClr>
              <a:buSzPct val="100000"/>
              <a:buChar char="•"/>
            </a:pPr>
            <a:r>
              <a:rPr lang="en"/>
              <a:t>Coffee break [15 min]</a:t>
            </a:r>
            <a:endParaRPr/>
          </a:p>
          <a:p>
            <a:pPr indent="-161448" lvl="0" marL="177800" rtl="0" algn="l">
              <a:lnSpc>
                <a:spcPct val="90000"/>
              </a:lnSpc>
              <a:spcBef>
                <a:spcPts val="800"/>
              </a:spcBef>
              <a:spcAft>
                <a:spcPts val="0"/>
              </a:spcAft>
              <a:buClr>
                <a:srgbClr val="FF0000"/>
              </a:buClr>
              <a:buSzPct val="100000"/>
              <a:buChar char="•"/>
            </a:pPr>
            <a:r>
              <a:rPr b="1" lang="en">
                <a:solidFill>
                  <a:srgbClr val="FF0000"/>
                </a:solidFill>
              </a:rPr>
              <a:t>Deep Learning for Brain Encoding (Theory + Hands-on) [1 hour 30 min]</a:t>
            </a:r>
            <a:endParaRPr b="1">
              <a:solidFill>
                <a:srgbClr val="FF0000"/>
              </a:solidFill>
            </a:endParaRPr>
          </a:p>
          <a:p>
            <a:pPr indent="-171132" lvl="1" marL="520700" rtl="0" algn="l">
              <a:spcBef>
                <a:spcPts val="400"/>
              </a:spcBef>
              <a:spcAft>
                <a:spcPts val="0"/>
              </a:spcAft>
              <a:buClr>
                <a:srgbClr val="FF0000"/>
              </a:buClr>
              <a:buSzPct val="77777"/>
              <a:buChar char="•"/>
            </a:pPr>
            <a:r>
              <a:rPr b="1" lang="en" sz="1800">
                <a:solidFill>
                  <a:srgbClr val="FF0000"/>
                </a:solidFill>
              </a:rPr>
              <a:t>Classic findings &amp; common approaches</a:t>
            </a:r>
            <a:endParaRPr b="1" sz="1800">
              <a:solidFill>
                <a:srgbClr val="FF0000"/>
              </a:solidFill>
            </a:endParaRPr>
          </a:p>
          <a:p>
            <a:pPr indent="-171132" lvl="1" marL="520700" rtl="0" algn="l">
              <a:spcBef>
                <a:spcPts val="400"/>
              </a:spcBef>
              <a:spcAft>
                <a:spcPts val="0"/>
              </a:spcAft>
              <a:buSzPct val="77777"/>
              <a:buChar char="•"/>
            </a:pPr>
            <a:r>
              <a:rPr lang="en" sz="1800"/>
              <a:t>More recent findings utilizing deep learning</a:t>
            </a:r>
            <a:endParaRPr sz="1800"/>
          </a:p>
          <a:p>
            <a:pPr indent="-171132" lvl="1" marL="520700" rtl="0" algn="l">
              <a:spcBef>
                <a:spcPts val="400"/>
              </a:spcBef>
              <a:spcAft>
                <a:spcPts val="0"/>
              </a:spcAft>
              <a:buSzPct val="77777"/>
              <a:buChar char="•"/>
            </a:pPr>
            <a:r>
              <a:rPr lang="en" sz="1800"/>
              <a:t>Hands-on with multi-modal fMRI data [40 min]</a:t>
            </a:r>
            <a:endParaRPr b="1">
              <a:solidFill>
                <a:srgbClr val="FF0000"/>
              </a:solidFill>
            </a:endParaRPr>
          </a:p>
          <a:p>
            <a:pPr indent="-161448" lvl="0" marL="177800" rtl="0" algn="l">
              <a:lnSpc>
                <a:spcPct val="90000"/>
              </a:lnSpc>
              <a:spcBef>
                <a:spcPts val="800"/>
              </a:spcBef>
              <a:spcAft>
                <a:spcPts val="0"/>
              </a:spcAft>
              <a:buClr>
                <a:schemeClr val="dk1"/>
              </a:buClr>
              <a:buSzPct val="100000"/>
              <a:buChar char="•"/>
            </a:pPr>
            <a:r>
              <a:rPr lang="en"/>
              <a:t>Lunch break [1 hour 15 min]</a:t>
            </a:r>
            <a:endParaRPr/>
          </a:p>
          <a:p>
            <a:pPr indent="-161448" lvl="0" marL="177800" rtl="0" algn="l">
              <a:lnSpc>
                <a:spcPct val="90000"/>
              </a:lnSpc>
              <a:spcBef>
                <a:spcPts val="800"/>
              </a:spcBef>
              <a:spcAft>
                <a:spcPts val="0"/>
              </a:spcAft>
              <a:buClr>
                <a:schemeClr val="dk1"/>
              </a:buClr>
              <a:buSzPct val="100000"/>
              <a:buChar char="•"/>
            </a:pPr>
            <a:r>
              <a:rPr lang="en"/>
              <a:t>Deep Learning for Brain Decoding (Theory + Hands-on) [1 hour 30 min]</a:t>
            </a:r>
            <a:endParaRPr/>
          </a:p>
          <a:p>
            <a:pPr indent="-161448" lvl="0" marL="177800" rtl="0" algn="l">
              <a:lnSpc>
                <a:spcPct val="90000"/>
              </a:lnSpc>
              <a:spcBef>
                <a:spcPts val="800"/>
              </a:spcBef>
              <a:spcAft>
                <a:spcPts val="0"/>
              </a:spcAft>
              <a:buClr>
                <a:schemeClr val="dk1"/>
              </a:buClr>
              <a:buSzPct val="100000"/>
              <a:buChar char="•"/>
            </a:pPr>
            <a:r>
              <a:rPr lang="en"/>
              <a:t>Coffee break [15 min]</a:t>
            </a:r>
            <a:endParaRPr/>
          </a:p>
          <a:p>
            <a:pPr indent="-161448" lvl="0" marL="177800" rtl="0" algn="l">
              <a:lnSpc>
                <a:spcPct val="90000"/>
              </a:lnSpc>
              <a:spcBef>
                <a:spcPts val="800"/>
              </a:spcBef>
              <a:spcAft>
                <a:spcPts val="0"/>
              </a:spcAft>
              <a:buClr>
                <a:schemeClr val="dk1"/>
              </a:buClr>
              <a:buSzPct val="100000"/>
              <a:buChar char="•"/>
            </a:pPr>
            <a:r>
              <a:rPr lang="en"/>
              <a:t>Advanced Methods [1 hour]</a:t>
            </a:r>
            <a:endParaRPr/>
          </a:p>
          <a:p>
            <a:pPr indent="-161448" lvl="0" marL="177800" rtl="0" algn="l">
              <a:lnSpc>
                <a:spcPct val="90000"/>
              </a:lnSpc>
              <a:spcBef>
                <a:spcPts val="800"/>
              </a:spcBef>
              <a:spcAft>
                <a:spcPts val="0"/>
              </a:spcAft>
              <a:buClr>
                <a:schemeClr val="dk1"/>
              </a:buClr>
              <a:buSzPct val="100000"/>
              <a:buChar char="•"/>
            </a:pPr>
            <a:r>
              <a:rPr lang="en"/>
              <a:t>Summary and Future Trends [15 min]</a:t>
            </a:r>
            <a:endParaRPr/>
          </a:p>
          <a:p>
            <a:pPr indent="-38100" lvl="0" marL="177800" rtl="0" algn="l">
              <a:lnSpc>
                <a:spcPct val="90000"/>
              </a:lnSpc>
              <a:spcBef>
                <a:spcPts val="800"/>
              </a:spcBef>
              <a:spcAft>
                <a:spcPts val="0"/>
              </a:spcAft>
              <a:buClr>
                <a:schemeClr val="dk1"/>
              </a:buClr>
              <a:buSzPct val="100000"/>
              <a:buNone/>
            </a:pPr>
            <a:r>
              <a:t/>
            </a:r>
            <a:endParaRPr/>
          </a:p>
        </p:txBody>
      </p:sp>
      <p:sp>
        <p:nvSpPr>
          <p:cNvPr id="221" name="Google Shape;221;p39"/>
          <p:cNvSpPr txBox="1"/>
          <p:nvPr>
            <p:ph idx="11" type="ftr"/>
          </p:nvPr>
        </p:nvSpPr>
        <p:spPr>
          <a:xfrm>
            <a:off x="3071813" y="4899431"/>
            <a:ext cx="3250500" cy="273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a:t>CogSci 2022: DL for Brain Encoding and Decoding</a:t>
            </a:r>
            <a:endParaRPr/>
          </a:p>
        </p:txBody>
      </p:sp>
      <p:sp>
        <p:nvSpPr>
          <p:cNvPr id="222" name="Google Shape;222;p39"/>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23" name="Google Shape;223;p39"/>
          <p:cNvSpPr txBox="1"/>
          <p:nvPr>
            <p:ph idx="2" type="body"/>
          </p:nvPr>
        </p:nvSpPr>
        <p:spPr>
          <a:xfrm>
            <a:off x="110729" y="4722019"/>
            <a:ext cx="8919000" cy="177600"/>
          </a:xfrm>
          <a:prstGeom prst="rect">
            <a:avLst/>
          </a:prstGeom>
          <a:noFill/>
          <a:ln>
            <a:noFill/>
          </a:ln>
        </p:spPr>
        <p:txBody>
          <a:bodyPr anchorCtr="0" anchor="t" bIns="34275" lIns="68575" spcFirstLastPara="1" rIns="68575" wrap="square" tIns="34275">
            <a:normAutofit fontScale="47500" lnSpcReduction="20000"/>
          </a:bodyPr>
          <a:lstStyle/>
          <a:p>
            <a:pPr indent="-127000" lvl="0" marL="1778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6"/>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Recent work utilizing progress in DL for encoding</a:t>
            </a:r>
            <a:endParaRPr/>
          </a:p>
        </p:txBody>
      </p:sp>
      <p:sp>
        <p:nvSpPr>
          <p:cNvPr id="732" name="Google Shape;732;p66"/>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lnSpcReduction="20000"/>
          </a:bodyPr>
          <a:lstStyle/>
          <a:p>
            <a:pPr indent="-171450" lvl="0" marL="177800" rtl="0" algn="l">
              <a:lnSpc>
                <a:spcPct val="90000"/>
              </a:lnSpc>
              <a:spcBef>
                <a:spcPts val="800"/>
              </a:spcBef>
              <a:spcAft>
                <a:spcPts val="0"/>
              </a:spcAft>
              <a:buClr>
                <a:schemeClr val="dk1"/>
              </a:buClr>
              <a:buSzPts val="2100"/>
              <a:buFont typeface="Calibri"/>
              <a:buChar char="•"/>
            </a:pPr>
            <a:r>
              <a:rPr lang="en"/>
              <a:t>Using representations of stimuli from deep learning systems</a:t>
            </a:r>
            <a:endParaRPr/>
          </a:p>
          <a:p>
            <a:pPr indent="-222250" lvl="1" marL="520700" rtl="0" algn="l">
              <a:lnSpc>
                <a:spcPct val="90000"/>
              </a:lnSpc>
              <a:spcBef>
                <a:spcPts val="800"/>
              </a:spcBef>
              <a:spcAft>
                <a:spcPts val="0"/>
              </a:spcAft>
              <a:buClr>
                <a:schemeClr val="dk1"/>
              </a:buClr>
              <a:buSzPts val="2100"/>
              <a:buChar char="•"/>
            </a:pPr>
            <a:r>
              <a:rPr lang="en"/>
              <a:t>Data-driven</a:t>
            </a:r>
            <a:endParaRPr/>
          </a:p>
          <a:p>
            <a:pPr indent="-171450" lvl="0" marL="177800" rtl="0" algn="l">
              <a:lnSpc>
                <a:spcPct val="90000"/>
              </a:lnSpc>
              <a:spcBef>
                <a:spcPts val="800"/>
              </a:spcBef>
              <a:spcAft>
                <a:spcPts val="0"/>
              </a:spcAft>
              <a:buClr>
                <a:schemeClr val="dk1"/>
              </a:buClr>
              <a:buSzPts val="2100"/>
              <a:buFont typeface="Calibri"/>
              <a:buChar char="•"/>
            </a:pPr>
            <a:r>
              <a:rPr lang="en"/>
              <a:t>Language: </a:t>
            </a:r>
            <a:endParaRPr/>
          </a:p>
          <a:p>
            <a:pPr indent="-222250" lvl="1" marL="520700" rtl="0" algn="l">
              <a:spcBef>
                <a:spcPts val="800"/>
              </a:spcBef>
              <a:spcAft>
                <a:spcPts val="0"/>
              </a:spcAft>
              <a:buSzPts val="2100"/>
              <a:buChar char="•"/>
            </a:pPr>
            <a:r>
              <a:rPr lang="en"/>
              <a:t>Wehbe et al. 2014; Jain and Huth, 2018; Toneva and Wehbe, 2019;  Caucheteux and King, 2020/2022; Schrimpf et al. 2020/2021; Goldstein et al. 2021/2022</a:t>
            </a:r>
            <a:endParaRPr/>
          </a:p>
          <a:p>
            <a:pPr indent="-171450" lvl="0" marL="177800" rtl="0" algn="l">
              <a:lnSpc>
                <a:spcPct val="90000"/>
              </a:lnSpc>
              <a:spcBef>
                <a:spcPts val="800"/>
              </a:spcBef>
              <a:spcAft>
                <a:spcPts val="0"/>
              </a:spcAft>
              <a:buClr>
                <a:schemeClr val="dk1"/>
              </a:buClr>
              <a:buSzPts val="2100"/>
              <a:buFont typeface="Calibri"/>
              <a:buChar char="•"/>
            </a:pPr>
            <a:r>
              <a:rPr b="1" lang="en"/>
              <a:t>Vision: </a:t>
            </a:r>
            <a:endParaRPr b="1"/>
          </a:p>
          <a:p>
            <a:pPr indent="-222250" lvl="1" marL="520700" rtl="0" algn="l">
              <a:spcBef>
                <a:spcPts val="800"/>
              </a:spcBef>
              <a:spcAft>
                <a:spcPts val="0"/>
              </a:spcAft>
              <a:buSzPts val="2100"/>
              <a:buChar char="•"/>
            </a:pPr>
            <a:r>
              <a:rPr lang="en"/>
              <a:t>Yamins et al. 2014; Cichy et al. 2016; Konkle and Alvarez, 2020/2022;  Zhuang et al. 2022</a:t>
            </a:r>
            <a:endParaRPr/>
          </a:p>
          <a:p>
            <a:pPr indent="-171450" lvl="0" marL="177800" rtl="0" algn="l">
              <a:lnSpc>
                <a:spcPct val="90000"/>
              </a:lnSpc>
              <a:spcBef>
                <a:spcPts val="800"/>
              </a:spcBef>
              <a:spcAft>
                <a:spcPts val="0"/>
              </a:spcAft>
              <a:buSzPts val="2100"/>
              <a:buFont typeface="Calibri"/>
              <a:buChar char="•"/>
            </a:pPr>
            <a:r>
              <a:rPr lang="en"/>
              <a:t>Audio:</a:t>
            </a:r>
            <a:endParaRPr/>
          </a:p>
          <a:p>
            <a:pPr indent="-222250" lvl="1" marL="520700" rtl="0" algn="l">
              <a:lnSpc>
                <a:spcPct val="90000"/>
              </a:lnSpc>
              <a:spcBef>
                <a:spcPts val="800"/>
              </a:spcBef>
              <a:spcAft>
                <a:spcPts val="0"/>
              </a:spcAft>
              <a:buClr>
                <a:schemeClr val="dk1"/>
              </a:buClr>
              <a:buSzPts val="2100"/>
              <a:buChar char="•"/>
            </a:pPr>
            <a:r>
              <a:rPr lang="en"/>
              <a:t>Kell et al. 2018; Vaidya, Jain, and Huth 2022; Millet et al. 2022</a:t>
            </a:r>
            <a:endParaRPr/>
          </a:p>
          <a:p>
            <a:pPr indent="0" lvl="0" marL="177800" rtl="0" algn="l">
              <a:lnSpc>
                <a:spcPct val="90000"/>
              </a:lnSpc>
              <a:spcBef>
                <a:spcPts val="800"/>
              </a:spcBef>
              <a:spcAft>
                <a:spcPts val="0"/>
              </a:spcAft>
              <a:buNone/>
            </a:pPr>
            <a:r>
              <a:t/>
            </a:r>
            <a:endParaRPr/>
          </a:p>
          <a:p>
            <a:pPr indent="0" lvl="0" marL="177800" rtl="0" algn="l">
              <a:lnSpc>
                <a:spcPct val="90000"/>
              </a:lnSpc>
              <a:spcBef>
                <a:spcPts val="800"/>
              </a:spcBef>
              <a:spcAft>
                <a:spcPts val="0"/>
              </a:spcAft>
              <a:buNone/>
            </a:pPr>
            <a:r>
              <a:t/>
            </a:r>
            <a:endParaRPr/>
          </a:p>
          <a:p>
            <a:pPr indent="-38100" lvl="0" marL="177800" rtl="0" algn="l">
              <a:lnSpc>
                <a:spcPct val="90000"/>
              </a:lnSpc>
              <a:spcBef>
                <a:spcPts val="800"/>
              </a:spcBef>
              <a:spcAft>
                <a:spcPts val="0"/>
              </a:spcAft>
              <a:buClr>
                <a:schemeClr val="dk1"/>
              </a:buClr>
              <a:buSzPts val="2100"/>
              <a:buNone/>
            </a:pPr>
            <a:r>
              <a:t/>
            </a:r>
            <a:endParaRPr/>
          </a:p>
        </p:txBody>
      </p:sp>
      <p:sp>
        <p:nvSpPr>
          <p:cNvPr id="733" name="Google Shape;733;p66"/>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7"/>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Vision: work utilizing DL progress</a:t>
            </a:r>
            <a:endParaRPr/>
          </a:p>
        </p:txBody>
      </p:sp>
      <p:sp>
        <p:nvSpPr>
          <p:cNvPr id="739" name="Google Shape;739;p67"/>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40" name="Google Shape;740;p67"/>
          <p:cNvSpPr txBox="1"/>
          <p:nvPr>
            <p:ph idx="4294967295" type="body"/>
          </p:nvPr>
        </p:nvSpPr>
        <p:spPr>
          <a:xfrm>
            <a:off x="250596" y="4722889"/>
            <a:ext cx="66894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b="0" i="0" lang="en" u="sng">
                <a:solidFill>
                  <a:srgbClr val="222222"/>
                </a:solidFill>
                <a:latin typeface="Arial"/>
                <a:ea typeface="Arial"/>
                <a:cs typeface="Arial"/>
                <a:sym typeface="Arial"/>
                <a:hlinkClick r:id="rId3">
                  <a:extLst>
                    <a:ext uri="{A12FA001-AC4F-418D-AE19-62706E023703}">
                      <ahyp:hlinkClr val="tx"/>
                    </a:ext>
                  </a:extLst>
                </a:hlinkClick>
              </a:rPr>
              <a:t>Yamins, Daniel LK, Ha Hong, Charles F. Cadieu, Ethan A. Solomon, Darren Seibert, and James J. DiCarlo. "Performance-optimized hierarchical models predict neural responses in higher visual cortex." </a:t>
            </a:r>
            <a:r>
              <a:rPr b="0" i="1" lang="en" u="sng">
                <a:solidFill>
                  <a:srgbClr val="222222"/>
                </a:solidFill>
                <a:latin typeface="Arial"/>
                <a:ea typeface="Arial"/>
                <a:cs typeface="Arial"/>
                <a:sym typeface="Arial"/>
                <a:hlinkClick r:id="rId4">
                  <a:extLst>
                    <a:ext uri="{A12FA001-AC4F-418D-AE19-62706E023703}">
                      <ahyp:hlinkClr val="tx"/>
                    </a:ext>
                  </a:extLst>
                </a:hlinkClick>
              </a:rPr>
              <a:t>Proceedings of the national academy of sciences</a:t>
            </a:r>
            <a:r>
              <a:rPr b="0" i="0" lang="en" u="sng">
                <a:solidFill>
                  <a:srgbClr val="222222"/>
                </a:solidFill>
                <a:latin typeface="Arial"/>
                <a:ea typeface="Arial"/>
                <a:cs typeface="Arial"/>
                <a:sym typeface="Arial"/>
                <a:hlinkClick r:id="rId5">
                  <a:extLst>
                    <a:ext uri="{A12FA001-AC4F-418D-AE19-62706E023703}">
                      <ahyp:hlinkClr val="tx"/>
                    </a:ext>
                  </a:extLst>
                </a:hlinkClick>
              </a:rPr>
              <a:t> 111, no. 23 (2014): 8619-8624.</a:t>
            </a:r>
            <a:endParaRPr/>
          </a:p>
        </p:txBody>
      </p:sp>
      <p:sp>
        <p:nvSpPr>
          <p:cNvPr id="741" name="Google Shape;741;p67"/>
          <p:cNvSpPr txBox="1"/>
          <p:nvPr/>
        </p:nvSpPr>
        <p:spPr>
          <a:xfrm>
            <a:off x="199475" y="854050"/>
            <a:ext cx="56685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images of natural objects</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layers in pretrained CNNs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multiarray recordings in rhesus macaques, vision</a:t>
            </a:r>
            <a:endParaRPr>
              <a:solidFill>
                <a:schemeClr val="dk1"/>
              </a:solidFill>
            </a:endParaRPr>
          </a:p>
        </p:txBody>
      </p:sp>
      <p:grpSp>
        <p:nvGrpSpPr>
          <p:cNvPr id="742" name="Google Shape;742;p67"/>
          <p:cNvGrpSpPr/>
          <p:nvPr/>
        </p:nvGrpSpPr>
        <p:grpSpPr>
          <a:xfrm>
            <a:off x="535713" y="2204450"/>
            <a:ext cx="3858713" cy="2438125"/>
            <a:chOff x="502950" y="2141600"/>
            <a:chExt cx="3858713" cy="2438125"/>
          </a:xfrm>
        </p:grpSpPr>
        <p:pic>
          <p:nvPicPr>
            <p:cNvPr id="743" name="Google Shape;743;p67"/>
            <p:cNvPicPr preferRelativeResize="0"/>
            <p:nvPr/>
          </p:nvPicPr>
          <p:blipFill rotWithShape="1">
            <a:blip r:embed="rId6">
              <a:alphaModFix/>
            </a:blip>
            <a:srcRect b="34400" l="0" r="0" t="0"/>
            <a:stretch/>
          </p:blipFill>
          <p:spPr>
            <a:xfrm>
              <a:off x="568488" y="2141600"/>
              <a:ext cx="3793175" cy="2357724"/>
            </a:xfrm>
            <a:prstGeom prst="rect">
              <a:avLst/>
            </a:prstGeom>
            <a:noFill/>
            <a:ln>
              <a:noFill/>
            </a:ln>
          </p:spPr>
        </p:pic>
        <p:sp>
          <p:nvSpPr>
            <p:cNvPr id="744" name="Google Shape;744;p67"/>
            <p:cNvSpPr/>
            <p:nvPr/>
          </p:nvSpPr>
          <p:spPr>
            <a:xfrm>
              <a:off x="502950" y="4305825"/>
              <a:ext cx="597000" cy="27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67"/>
          <p:cNvSpPr txBox="1"/>
          <p:nvPr/>
        </p:nvSpPr>
        <p:spPr>
          <a:xfrm>
            <a:off x="4647413" y="2689975"/>
            <a:ext cx="1331400" cy="1293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Highest layer in CNN model most predictive of IT; intermediate layers most predictive of V4</a:t>
            </a:r>
            <a:endParaRPr>
              <a:latin typeface="Calibri"/>
              <a:ea typeface="Calibri"/>
              <a:cs typeface="Calibri"/>
              <a:sym typeface="Calibri"/>
            </a:endParaRPr>
          </a:p>
        </p:txBody>
      </p:sp>
      <p:grpSp>
        <p:nvGrpSpPr>
          <p:cNvPr id="746" name="Google Shape;746;p67"/>
          <p:cNvGrpSpPr/>
          <p:nvPr/>
        </p:nvGrpSpPr>
        <p:grpSpPr>
          <a:xfrm>
            <a:off x="6231801" y="677525"/>
            <a:ext cx="2571911" cy="3874504"/>
            <a:chOff x="6231801" y="677525"/>
            <a:chExt cx="2571911" cy="3874504"/>
          </a:xfrm>
        </p:grpSpPr>
        <p:grpSp>
          <p:nvGrpSpPr>
            <p:cNvPr id="747" name="Google Shape;747;p67"/>
            <p:cNvGrpSpPr/>
            <p:nvPr/>
          </p:nvGrpSpPr>
          <p:grpSpPr>
            <a:xfrm>
              <a:off x="6231801" y="2544034"/>
              <a:ext cx="2571901" cy="2007996"/>
              <a:chOff x="4774125" y="2145326"/>
              <a:chExt cx="3086775" cy="2444899"/>
            </a:xfrm>
          </p:grpSpPr>
          <p:pic>
            <p:nvPicPr>
              <p:cNvPr id="748" name="Google Shape;748;p67"/>
              <p:cNvPicPr preferRelativeResize="0"/>
              <p:nvPr/>
            </p:nvPicPr>
            <p:blipFill rotWithShape="1">
              <a:blip r:embed="rId7">
                <a:alphaModFix/>
              </a:blip>
              <a:srcRect b="73896" l="0" r="0" t="0"/>
              <a:stretch/>
            </p:blipFill>
            <p:spPr>
              <a:xfrm>
                <a:off x="4926175" y="2145326"/>
                <a:ext cx="2934725" cy="2318800"/>
              </a:xfrm>
              <a:prstGeom prst="rect">
                <a:avLst/>
              </a:prstGeom>
              <a:noFill/>
              <a:ln>
                <a:noFill/>
              </a:ln>
            </p:spPr>
          </p:pic>
          <p:sp>
            <p:nvSpPr>
              <p:cNvPr id="749" name="Google Shape;749;p67"/>
              <p:cNvSpPr/>
              <p:nvPr/>
            </p:nvSpPr>
            <p:spPr>
              <a:xfrm>
                <a:off x="4774125" y="4316325"/>
                <a:ext cx="3252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67"/>
            <p:cNvGrpSpPr/>
            <p:nvPr/>
          </p:nvGrpSpPr>
          <p:grpSpPr>
            <a:xfrm>
              <a:off x="6311250" y="677525"/>
              <a:ext cx="2492462" cy="1813925"/>
              <a:chOff x="6311250" y="677525"/>
              <a:chExt cx="2492462" cy="1813925"/>
            </a:xfrm>
          </p:grpSpPr>
          <p:pic>
            <p:nvPicPr>
              <p:cNvPr id="751" name="Google Shape;751;p67"/>
              <p:cNvPicPr preferRelativeResize="0"/>
              <p:nvPr/>
            </p:nvPicPr>
            <p:blipFill rotWithShape="1">
              <a:blip r:embed="rId8">
                <a:alphaModFix/>
              </a:blip>
              <a:srcRect b="0" l="0" r="0" t="2305"/>
              <a:stretch/>
            </p:blipFill>
            <p:spPr>
              <a:xfrm>
                <a:off x="6367750" y="677525"/>
                <a:ext cx="2435962" cy="1695650"/>
              </a:xfrm>
              <a:prstGeom prst="rect">
                <a:avLst/>
              </a:prstGeom>
              <a:noFill/>
              <a:ln>
                <a:noFill/>
              </a:ln>
            </p:spPr>
          </p:pic>
          <p:sp>
            <p:nvSpPr>
              <p:cNvPr id="752" name="Google Shape;752;p67"/>
              <p:cNvSpPr/>
              <p:nvPr/>
            </p:nvSpPr>
            <p:spPr>
              <a:xfrm>
                <a:off x="6311250" y="2217550"/>
                <a:ext cx="295500" cy="27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3" name="Google Shape;753;p67"/>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8"/>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Vision: work utilizing DL progress</a:t>
            </a:r>
            <a:endParaRPr/>
          </a:p>
        </p:txBody>
      </p:sp>
      <p:sp>
        <p:nvSpPr>
          <p:cNvPr id="759" name="Google Shape;759;p68"/>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60" name="Google Shape;760;p68"/>
          <p:cNvSpPr txBox="1"/>
          <p:nvPr>
            <p:ph idx="4294967295" type="body"/>
          </p:nvPr>
        </p:nvSpPr>
        <p:spPr>
          <a:xfrm>
            <a:off x="250596" y="4722889"/>
            <a:ext cx="66894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Cichy, Radoslaw Martin, Aditya Khosla, Dimitrios Pantazis, Antonio Torralba, and Aude Oliva. "Comparison of deep neural networks to spatio-temporal cortical dynamics of human visual object recognition reveals hierarchical correspondence." Scientific reports 6, no. 1 (2016): 1-13.</a:t>
            </a:r>
            <a:endParaRPr/>
          </a:p>
        </p:txBody>
      </p:sp>
      <p:sp>
        <p:nvSpPr>
          <p:cNvPr id="761" name="Google Shape;761;p68"/>
          <p:cNvSpPr txBox="1"/>
          <p:nvPr/>
        </p:nvSpPr>
        <p:spPr>
          <a:xfrm>
            <a:off x="194350" y="813125"/>
            <a:ext cx="51039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images of natural objects</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layers of CNN tuned for object classification</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fMRI &amp; MEG, vision</a:t>
            </a:r>
            <a:endParaRPr>
              <a:solidFill>
                <a:schemeClr val="dk1"/>
              </a:solidFill>
            </a:endParaRPr>
          </a:p>
        </p:txBody>
      </p:sp>
      <p:pic>
        <p:nvPicPr>
          <p:cNvPr id="762" name="Google Shape;762;p68"/>
          <p:cNvPicPr preferRelativeResize="0"/>
          <p:nvPr/>
        </p:nvPicPr>
        <p:blipFill>
          <a:blip r:embed="rId4">
            <a:alphaModFix/>
          </a:blip>
          <a:stretch>
            <a:fillRect/>
          </a:stretch>
        </p:blipFill>
        <p:spPr>
          <a:xfrm>
            <a:off x="5878775" y="769501"/>
            <a:ext cx="2949007" cy="3703788"/>
          </a:xfrm>
          <a:prstGeom prst="rect">
            <a:avLst/>
          </a:prstGeom>
          <a:noFill/>
          <a:ln>
            <a:noFill/>
          </a:ln>
        </p:spPr>
      </p:pic>
      <p:pic>
        <p:nvPicPr>
          <p:cNvPr id="763" name="Google Shape;763;p68"/>
          <p:cNvPicPr preferRelativeResize="0"/>
          <p:nvPr/>
        </p:nvPicPr>
        <p:blipFill>
          <a:blip r:embed="rId5">
            <a:alphaModFix/>
          </a:blip>
          <a:stretch>
            <a:fillRect/>
          </a:stretch>
        </p:blipFill>
        <p:spPr>
          <a:xfrm>
            <a:off x="444299" y="3085725"/>
            <a:ext cx="3608199" cy="1520050"/>
          </a:xfrm>
          <a:prstGeom prst="rect">
            <a:avLst/>
          </a:prstGeom>
          <a:noFill/>
          <a:ln>
            <a:noFill/>
          </a:ln>
        </p:spPr>
      </p:pic>
      <p:pic>
        <p:nvPicPr>
          <p:cNvPr id="764" name="Google Shape;764;p68"/>
          <p:cNvPicPr preferRelativeResize="0"/>
          <p:nvPr/>
        </p:nvPicPr>
        <p:blipFill rotWithShape="1">
          <a:blip r:embed="rId6">
            <a:alphaModFix/>
          </a:blip>
          <a:srcRect b="67753" l="0" r="0" t="0"/>
          <a:stretch/>
        </p:blipFill>
        <p:spPr>
          <a:xfrm>
            <a:off x="505650" y="2154250"/>
            <a:ext cx="3432251" cy="918225"/>
          </a:xfrm>
          <a:prstGeom prst="rect">
            <a:avLst/>
          </a:prstGeom>
          <a:noFill/>
          <a:ln>
            <a:noFill/>
          </a:ln>
        </p:spPr>
      </p:pic>
      <p:sp>
        <p:nvSpPr>
          <p:cNvPr id="765" name="Google Shape;765;p68"/>
          <p:cNvSpPr txBox="1"/>
          <p:nvPr/>
        </p:nvSpPr>
        <p:spPr>
          <a:xfrm>
            <a:off x="4176188" y="2295250"/>
            <a:ext cx="1578900" cy="1293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 CNN tuned for object classification captures stages of human visual processing in both space and time</a:t>
            </a:r>
            <a:endParaRPr>
              <a:latin typeface="Calibri"/>
              <a:ea typeface="Calibri"/>
              <a:cs typeface="Calibri"/>
              <a:sym typeface="Calibri"/>
            </a:endParaRPr>
          </a:p>
        </p:txBody>
      </p:sp>
      <p:sp>
        <p:nvSpPr>
          <p:cNvPr id="766" name="Google Shape;766;p68"/>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9"/>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Vision: work utilizing DL progress</a:t>
            </a:r>
            <a:endParaRPr/>
          </a:p>
        </p:txBody>
      </p:sp>
      <p:sp>
        <p:nvSpPr>
          <p:cNvPr id="772" name="Google Shape;772;p69"/>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73" name="Google Shape;773;p69"/>
          <p:cNvSpPr txBox="1"/>
          <p:nvPr>
            <p:ph idx="4294967295" type="body"/>
          </p:nvPr>
        </p:nvSpPr>
        <p:spPr>
          <a:xfrm>
            <a:off x="250596" y="4722889"/>
            <a:ext cx="66894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Konkle, Talia, and George A. Alvarez. "A self-supervised domain-general learning framework for human ventral stream representation." Nature communications 13, no. 1 (2022): 1-12.</a:t>
            </a:r>
            <a:endParaRPr/>
          </a:p>
        </p:txBody>
      </p:sp>
      <p:sp>
        <p:nvSpPr>
          <p:cNvPr id="774" name="Google Shape;774;p69"/>
          <p:cNvSpPr txBox="1"/>
          <p:nvPr/>
        </p:nvSpPr>
        <p:spPr>
          <a:xfrm>
            <a:off x="194350" y="813125"/>
            <a:ext cx="60549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images of objects</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layers in </a:t>
            </a:r>
            <a:r>
              <a:rPr b="1" lang="en" sz="1700">
                <a:solidFill>
                  <a:schemeClr val="dk1"/>
                </a:solidFill>
                <a:latin typeface="Calibri"/>
                <a:ea typeface="Calibri"/>
                <a:cs typeface="Calibri"/>
                <a:sym typeface="Calibri"/>
              </a:rPr>
              <a:t>self-supervised </a:t>
            </a:r>
            <a:r>
              <a:rPr lang="en" sz="1700">
                <a:solidFill>
                  <a:schemeClr val="dk1"/>
                </a:solidFill>
                <a:latin typeface="Calibri"/>
                <a:ea typeface="Calibri"/>
                <a:cs typeface="Calibri"/>
                <a:sym typeface="Calibri"/>
              </a:rPr>
              <a:t>deep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fMRI, vision</a:t>
            </a:r>
            <a:endParaRPr>
              <a:solidFill>
                <a:schemeClr val="dk1"/>
              </a:solidFill>
            </a:endParaRPr>
          </a:p>
        </p:txBody>
      </p:sp>
      <p:pic>
        <p:nvPicPr>
          <p:cNvPr id="775" name="Google Shape;775;p69"/>
          <p:cNvPicPr preferRelativeResize="0"/>
          <p:nvPr/>
        </p:nvPicPr>
        <p:blipFill>
          <a:blip r:embed="rId4">
            <a:alphaModFix/>
          </a:blip>
          <a:stretch>
            <a:fillRect/>
          </a:stretch>
        </p:blipFill>
        <p:spPr>
          <a:xfrm>
            <a:off x="4572000" y="1960925"/>
            <a:ext cx="4403302" cy="2586501"/>
          </a:xfrm>
          <a:prstGeom prst="rect">
            <a:avLst/>
          </a:prstGeom>
          <a:noFill/>
          <a:ln>
            <a:noFill/>
          </a:ln>
        </p:spPr>
      </p:pic>
      <p:pic>
        <p:nvPicPr>
          <p:cNvPr id="776" name="Google Shape;776;p69"/>
          <p:cNvPicPr preferRelativeResize="0"/>
          <p:nvPr/>
        </p:nvPicPr>
        <p:blipFill>
          <a:blip r:embed="rId5">
            <a:alphaModFix/>
          </a:blip>
          <a:stretch>
            <a:fillRect/>
          </a:stretch>
        </p:blipFill>
        <p:spPr>
          <a:xfrm>
            <a:off x="335150" y="2269025"/>
            <a:ext cx="3980150" cy="2145775"/>
          </a:xfrm>
          <a:prstGeom prst="rect">
            <a:avLst/>
          </a:prstGeom>
          <a:noFill/>
          <a:ln>
            <a:noFill/>
          </a:ln>
        </p:spPr>
      </p:pic>
      <p:sp>
        <p:nvSpPr>
          <p:cNvPr id="777" name="Google Shape;777;p69"/>
          <p:cNvSpPr txBox="1"/>
          <p:nvPr/>
        </p:nvSpPr>
        <p:spPr>
          <a:xfrm>
            <a:off x="6249257" y="492450"/>
            <a:ext cx="2481300" cy="923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Self-supervised deep models achieve parity with category-supervised models in predicting fMRI responses along visual hierarchy</a:t>
            </a:r>
            <a:endParaRPr>
              <a:latin typeface="Calibri"/>
              <a:ea typeface="Calibri"/>
              <a:cs typeface="Calibri"/>
              <a:sym typeface="Calibri"/>
            </a:endParaRPr>
          </a:p>
        </p:txBody>
      </p:sp>
      <p:sp>
        <p:nvSpPr>
          <p:cNvPr id="778" name="Google Shape;778;p69"/>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0"/>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Vision: work utilizing DL progress</a:t>
            </a:r>
            <a:endParaRPr/>
          </a:p>
        </p:txBody>
      </p:sp>
      <p:sp>
        <p:nvSpPr>
          <p:cNvPr id="784" name="Google Shape;784;p70"/>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85" name="Google Shape;785;p70"/>
          <p:cNvSpPr txBox="1"/>
          <p:nvPr>
            <p:ph idx="4294967295" type="body"/>
          </p:nvPr>
        </p:nvSpPr>
        <p:spPr>
          <a:xfrm>
            <a:off x="250596" y="4722889"/>
            <a:ext cx="6689400" cy="1332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Zhuang, Chengxu, Siming Yan, Aran Nayebi, Martin Schrimpf, Michael C. Frank, James J. DiCarlo, and Daniel LK Yamins. "Unsupervised neural network models of the ventral visual stream." Proceedings of the National Academy of Sciences 118, no. 3 (2021): e2014196118.</a:t>
            </a:r>
            <a:endParaRPr/>
          </a:p>
        </p:txBody>
      </p:sp>
      <p:sp>
        <p:nvSpPr>
          <p:cNvPr id="786" name="Google Shape;786;p70"/>
          <p:cNvSpPr txBox="1"/>
          <p:nvPr/>
        </p:nvSpPr>
        <p:spPr>
          <a:xfrm>
            <a:off x="194350" y="813125"/>
            <a:ext cx="5103900" cy="1618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images of objects</a:t>
            </a:r>
            <a:endParaRPr sz="1700">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layers in self-supervised deep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multiarray recordings in rhesus macaques, vision</a:t>
            </a:r>
            <a:endParaRPr>
              <a:solidFill>
                <a:schemeClr val="dk1"/>
              </a:solidFill>
            </a:endParaRPr>
          </a:p>
        </p:txBody>
      </p:sp>
      <p:pic>
        <p:nvPicPr>
          <p:cNvPr id="787" name="Google Shape;787;p70"/>
          <p:cNvPicPr preferRelativeResize="0"/>
          <p:nvPr/>
        </p:nvPicPr>
        <p:blipFill>
          <a:blip r:embed="rId4">
            <a:alphaModFix/>
          </a:blip>
          <a:stretch>
            <a:fillRect/>
          </a:stretch>
        </p:blipFill>
        <p:spPr>
          <a:xfrm>
            <a:off x="5080425" y="1532588"/>
            <a:ext cx="3540948" cy="2991490"/>
          </a:xfrm>
          <a:prstGeom prst="rect">
            <a:avLst/>
          </a:prstGeom>
          <a:noFill/>
          <a:ln>
            <a:noFill/>
          </a:ln>
        </p:spPr>
      </p:pic>
      <p:sp>
        <p:nvSpPr>
          <p:cNvPr id="788" name="Google Shape;788;p70"/>
          <p:cNvSpPr/>
          <p:nvPr/>
        </p:nvSpPr>
        <p:spPr>
          <a:xfrm>
            <a:off x="298075" y="4243900"/>
            <a:ext cx="214800" cy="21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0"/>
          <p:cNvSpPr txBox="1"/>
          <p:nvPr/>
        </p:nvSpPr>
        <p:spPr>
          <a:xfrm>
            <a:off x="6237132" y="225575"/>
            <a:ext cx="2481300" cy="11082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Self-supervised deep models produce brain-like representations even when trained solely with noisy data from child head-mounted cameras</a:t>
            </a:r>
            <a:endParaRPr>
              <a:latin typeface="Calibri"/>
              <a:ea typeface="Calibri"/>
              <a:cs typeface="Calibri"/>
              <a:sym typeface="Calibri"/>
            </a:endParaRPr>
          </a:p>
        </p:txBody>
      </p:sp>
      <p:pic>
        <p:nvPicPr>
          <p:cNvPr id="790" name="Google Shape;790;p70"/>
          <p:cNvPicPr preferRelativeResize="0"/>
          <p:nvPr/>
        </p:nvPicPr>
        <p:blipFill>
          <a:blip r:embed="rId5">
            <a:alphaModFix/>
          </a:blip>
          <a:stretch>
            <a:fillRect/>
          </a:stretch>
        </p:blipFill>
        <p:spPr>
          <a:xfrm>
            <a:off x="563025" y="2661288"/>
            <a:ext cx="4008974" cy="1832251"/>
          </a:xfrm>
          <a:prstGeom prst="rect">
            <a:avLst/>
          </a:prstGeom>
          <a:noFill/>
          <a:ln>
            <a:noFill/>
          </a:ln>
        </p:spPr>
      </p:pic>
      <p:sp>
        <p:nvSpPr>
          <p:cNvPr id="791" name="Google Shape;791;p70"/>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1"/>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Recent work utilizing progress in DL for encoding</a:t>
            </a:r>
            <a:endParaRPr/>
          </a:p>
        </p:txBody>
      </p:sp>
      <p:sp>
        <p:nvSpPr>
          <p:cNvPr id="797" name="Google Shape;797;p71"/>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lnSpcReduction="20000"/>
          </a:bodyPr>
          <a:lstStyle/>
          <a:p>
            <a:pPr indent="-171450" lvl="0" marL="177800" rtl="0" algn="l">
              <a:lnSpc>
                <a:spcPct val="90000"/>
              </a:lnSpc>
              <a:spcBef>
                <a:spcPts val="800"/>
              </a:spcBef>
              <a:spcAft>
                <a:spcPts val="0"/>
              </a:spcAft>
              <a:buClr>
                <a:schemeClr val="dk1"/>
              </a:buClr>
              <a:buSzPts val="2100"/>
              <a:buFont typeface="Calibri"/>
              <a:buChar char="•"/>
            </a:pPr>
            <a:r>
              <a:rPr lang="en"/>
              <a:t>Using representations of stimuli from deep learning systems</a:t>
            </a:r>
            <a:endParaRPr/>
          </a:p>
          <a:p>
            <a:pPr indent="-222250" lvl="1" marL="520700" rtl="0" algn="l">
              <a:lnSpc>
                <a:spcPct val="90000"/>
              </a:lnSpc>
              <a:spcBef>
                <a:spcPts val="800"/>
              </a:spcBef>
              <a:spcAft>
                <a:spcPts val="0"/>
              </a:spcAft>
              <a:buClr>
                <a:schemeClr val="dk1"/>
              </a:buClr>
              <a:buSzPts val="2100"/>
              <a:buChar char="•"/>
            </a:pPr>
            <a:r>
              <a:rPr lang="en"/>
              <a:t>Data-driven</a:t>
            </a:r>
            <a:endParaRPr/>
          </a:p>
          <a:p>
            <a:pPr indent="-171450" lvl="0" marL="177800" rtl="0" algn="l">
              <a:lnSpc>
                <a:spcPct val="90000"/>
              </a:lnSpc>
              <a:spcBef>
                <a:spcPts val="800"/>
              </a:spcBef>
              <a:spcAft>
                <a:spcPts val="0"/>
              </a:spcAft>
              <a:buClr>
                <a:schemeClr val="dk1"/>
              </a:buClr>
              <a:buSzPts val="2100"/>
              <a:buFont typeface="Calibri"/>
              <a:buChar char="•"/>
            </a:pPr>
            <a:r>
              <a:rPr lang="en"/>
              <a:t>Language: </a:t>
            </a:r>
            <a:endParaRPr/>
          </a:p>
          <a:p>
            <a:pPr indent="-222250" lvl="1" marL="520700" rtl="0" algn="l">
              <a:spcBef>
                <a:spcPts val="800"/>
              </a:spcBef>
              <a:spcAft>
                <a:spcPts val="0"/>
              </a:spcAft>
              <a:buSzPts val="2100"/>
              <a:buChar char="•"/>
            </a:pPr>
            <a:r>
              <a:rPr lang="en"/>
              <a:t>Wehbe et al. 2014; Jain and Huth, 2018; Toneva and Wehbe, 2019;  Caucheteux and King, 2020/2022; Schrimpf et al. 2020/2021; Goldstein et al. 2021/2022</a:t>
            </a:r>
            <a:endParaRPr/>
          </a:p>
          <a:p>
            <a:pPr indent="-171450" lvl="0" marL="177800" rtl="0" algn="l">
              <a:lnSpc>
                <a:spcPct val="90000"/>
              </a:lnSpc>
              <a:spcBef>
                <a:spcPts val="800"/>
              </a:spcBef>
              <a:spcAft>
                <a:spcPts val="0"/>
              </a:spcAft>
              <a:buClr>
                <a:schemeClr val="dk1"/>
              </a:buClr>
              <a:buSzPts val="2100"/>
              <a:buFont typeface="Calibri"/>
              <a:buChar char="•"/>
            </a:pPr>
            <a:r>
              <a:rPr lang="en"/>
              <a:t>Vision: </a:t>
            </a:r>
            <a:endParaRPr/>
          </a:p>
          <a:p>
            <a:pPr indent="-222250" lvl="1" marL="520700" rtl="0" algn="l">
              <a:spcBef>
                <a:spcPts val="800"/>
              </a:spcBef>
              <a:spcAft>
                <a:spcPts val="0"/>
              </a:spcAft>
              <a:buSzPts val="2100"/>
              <a:buChar char="•"/>
            </a:pPr>
            <a:r>
              <a:rPr lang="en"/>
              <a:t>Yamins et al. 2014; Cichy et al. 2016; Konkle and Alvarez, 2020/2022;  Zhuang et al. 2022</a:t>
            </a:r>
            <a:endParaRPr/>
          </a:p>
          <a:p>
            <a:pPr indent="-171450" lvl="0" marL="177800" rtl="0" algn="l">
              <a:lnSpc>
                <a:spcPct val="90000"/>
              </a:lnSpc>
              <a:spcBef>
                <a:spcPts val="800"/>
              </a:spcBef>
              <a:spcAft>
                <a:spcPts val="0"/>
              </a:spcAft>
              <a:buSzPts val="2100"/>
              <a:buFont typeface="Calibri"/>
              <a:buChar char="•"/>
            </a:pPr>
            <a:r>
              <a:rPr b="1" lang="en"/>
              <a:t>Audio:</a:t>
            </a:r>
            <a:endParaRPr b="1"/>
          </a:p>
          <a:p>
            <a:pPr indent="-222250" lvl="1" marL="520700" rtl="0" algn="l">
              <a:spcBef>
                <a:spcPts val="800"/>
              </a:spcBef>
              <a:spcAft>
                <a:spcPts val="0"/>
              </a:spcAft>
              <a:buSzPts val="2100"/>
              <a:buChar char="•"/>
            </a:pPr>
            <a:r>
              <a:rPr lang="en"/>
              <a:t>Kell et al. 2018; Vaidya, Jain, and Huth 2022; Millet et al. 2022</a:t>
            </a:r>
            <a:endParaRPr b="1"/>
          </a:p>
          <a:p>
            <a:pPr indent="0" lvl="0" marL="177800" rtl="0" algn="l">
              <a:lnSpc>
                <a:spcPct val="90000"/>
              </a:lnSpc>
              <a:spcBef>
                <a:spcPts val="800"/>
              </a:spcBef>
              <a:spcAft>
                <a:spcPts val="0"/>
              </a:spcAft>
              <a:buNone/>
            </a:pPr>
            <a:r>
              <a:t/>
            </a:r>
            <a:endParaRPr/>
          </a:p>
          <a:p>
            <a:pPr indent="0" lvl="0" marL="177800" rtl="0" algn="l">
              <a:lnSpc>
                <a:spcPct val="90000"/>
              </a:lnSpc>
              <a:spcBef>
                <a:spcPts val="800"/>
              </a:spcBef>
              <a:spcAft>
                <a:spcPts val="0"/>
              </a:spcAft>
              <a:buNone/>
            </a:pPr>
            <a:r>
              <a:t/>
            </a:r>
            <a:endParaRPr/>
          </a:p>
          <a:p>
            <a:pPr indent="-38100" lvl="0" marL="177800" rtl="0" algn="l">
              <a:lnSpc>
                <a:spcPct val="90000"/>
              </a:lnSpc>
              <a:spcBef>
                <a:spcPts val="800"/>
              </a:spcBef>
              <a:spcAft>
                <a:spcPts val="0"/>
              </a:spcAft>
              <a:buClr>
                <a:schemeClr val="dk1"/>
              </a:buClr>
              <a:buSzPts val="2100"/>
              <a:buNone/>
            </a:pPr>
            <a:r>
              <a:t/>
            </a:r>
            <a:endParaRPr/>
          </a:p>
        </p:txBody>
      </p:sp>
      <p:sp>
        <p:nvSpPr>
          <p:cNvPr id="798" name="Google Shape;798;p71"/>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2"/>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Audio: work utilizing DL progress</a:t>
            </a:r>
            <a:endParaRPr/>
          </a:p>
        </p:txBody>
      </p:sp>
      <p:sp>
        <p:nvSpPr>
          <p:cNvPr id="804" name="Google Shape;804;p72"/>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05" name="Google Shape;805;p72"/>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Kell, Alexander JE, Daniel LK Yamins, Erica N. Shook, Sam V. Norman-Haignere, and Josh H. McDermott. "A task-optimized neural network replicates human auditory behavior, predicts brain responses, and reveals a cortical processing hierarchy." Neuron 98, no. 3 (2018): 630-644.</a:t>
            </a:r>
            <a:endParaRPr/>
          </a:p>
        </p:txBody>
      </p:sp>
      <p:sp>
        <p:nvSpPr>
          <p:cNvPr id="806" name="Google Shape;806;p72"/>
          <p:cNvSpPr txBox="1"/>
          <p:nvPr/>
        </p:nvSpPr>
        <p:spPr>
          <a:xfrm>
            <a:off x="199475" y="854050"/>
            <a:ext cx="44976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natural sounds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deep model optimized for speech and music recognition</a:t>
            </a:r>
            <a:endParaRPr sz="1700">
              <a:solidFill>
                <a:srgbClr val="FF0000"/>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a:t>
            </a:r>
            <a:r>
              <a:rPr lang="en" sz="1700">
                <a:solidFill>
                  <a:srgbClr val="222222"/>
                </a:solidFill>
                <a:latin typeface="Calibri"/>
                <a:ea typeface="Calibri"/>
                <a:cs typeface="Calibri"/>
                <a:sym typeface="Calibri"/>
              </a:rPr>
              <a:t> listening</a:t>
            </a:r>
            <a:endParaRPr>
              <a:solidFill>
                <a:srgbClr val="222222"/>
              </a:solidFill>
            </a:endParaRPr>
          </a:p>
        </p:txBody>
      </p:sp>
      <p:pic>
        <p:nvPicPr>
          <p:cNvPr id="807" name="Google Shape;807;p72"/>
          <p:cNvPicPr preferRelativeResize="0"/>
          <p:nvPr/>
        </p:nvPicPr>
        <p:blipFill>
          <a:blip r:embed="rId4">
            <a:alphaModFix/>
          </a:blip>
          <a:stretch>
            <a:fillRect/>
          </a:stretch>
        </p:blipFill>
        <p:spPr>
          <a:xfrm rot="10800000">
            <a:off x="152360" y="4471900"/>
            <a:ext cx="40" cy="1"/>
          </a:xfrm>
          <a:prstGeom prst="rect">
            <a:avLst/>
          </a:prstGeom>
          <a:noFill/>
          <a:ln>
            <a:noFill/>
          </a:ln>
        </p:spPr>
      </p:pic>
      <p:pic>
        <p:nvPicPr>
          <p:cNvPr id="808" name="Google Shape;808;p72"/>
          <p:cNvPicPr preferRelativeResize="0"/>
          <p:nvPr/>
        </p:nvPicPr>
        <p:blipFill>
          <a:blip r:embed="rId5">
            <a:alphaModFix/>
          </a:blip>
          <a:stretch>
            <a:fillRect/>
          </a:stretch>
        </p:blipFill>
        <p:spPr>
          <a:xfrm>
            <a:off x="5211675" y="784632"/>
            <a:ext cx="3818175" cy="3574242"/>
          </a:xfrm>
          <a:prstGeom prst="rect">
            <a:avLst/>
          </a:prstGeom>
          <a:noFill/>
          <a:ln>
            <a:noFill/>
          </a:ln>
        </p:spPr>
      </p:pic>
      <p:pic>
        <p:nvPicPr>
          <p:cNvPr id="809" name="Google Shape;809;p72"/>
          <p:cNvPicPr preferRelativeResize="0"/>
          <p:nvPr/>
        </p:nvPicPr>
        <p:blipFill>
          <a:blip r:embed="rId6">
            <a:alphaModFix/>
          </a:blip>
          <a:stretch>
            <a:fillRect/>
          </a:stretch>
        </p:blipFill>
        <p:spPr>
          <a:xfrm>
            <a:off x="317350" y="2571750"/>
            <a:ext cx="3251360" cy="1780801"/>
          </a:xfrm>
          <a:prstGeom prst="rect">
            <a:avLst/>
          </a:prstGeom>
          <a:noFill/>
          <a:ln>
            <a:noFill/>
          </a:ln>
        </p:spPr>
      </p:pic>
      <p:sp>
        <p:nvSpPr>
          <p:cNvPr id="810" name="Google Shape;810;p72"/>
          <p:cNvSpPr txBox="1"/>
          <p:nvPr/>
        </p:nvSpPr>
        <p:spPr>
          <a:xfrm>
            <a:off x="3601475" y="2599675"/>
            <a:ext cx="1577400" cy="1662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Primary auditory responses predicted best by intermediate layers of task-optimized model;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non-primary responses predicted best by late layers</a:t>
            </a:r>
            <a:endParaRPr sz="1200">
              <a:latin typeface="Calibri"/>
              <a:ea typeface="Calibri"/>
              <a:cs typeface="Calibri"/>
              <a:sym typeface="Calibri"/>
            </a:endParaRPr>
          </a:p>
        </p:txBody>
      </p:sp>
      <p:sp>
        <p:nvSpPr>
          <p:cNvPr id="811" name="Google Shape;811;p72"/>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3"/>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Audio: work utilizing DL progress</a:t>
            </a:r>
            <a:endParaRPr/>
          </a:p>
        </p:txBody>
      </p:sp>
      <p:sp>
        <p:nvSpPr>
          <p:cNvPr id="817" name="Google Shape;817;p73"/>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18" name="Google Shape;818;p73"/>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Vaidya, Aditya R., Shailee Jain, and Alexander G. Huth. "Self-supervised models of audio effectively explain human cortical responses to speech." ICML (2022).</a:t>
            </a:r>
            <a:endParaRPr/>
          </a:p>
        </p:txBody>
      </p:sp>
      <p:sp>
        <p:nvSpPr>
          <p:cNvPr id="819" name="Google Shape;819;p73"/>
          <p:cNvSpPr txBox="1"/>
          <p:nvPr/>
        </p:nvSpPr>
        <p:spPr>
          <a:xfrm>
            <a:off x="152400" y="701375"/>
            <a:ext cx="6205800" cy="13833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Moth Radio Hour</a:t>
            </a:r>
            <a:endParaRPr sz="1700">
              <a:solidFill>
                <a:srgbClr val="FF0000"/>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pretrained </a:t>
            </a:r>
            <a:r>
              <a:rPr b="1" lang="en" sz="1700">
                <a:solidFill>
                  <a:schemeClr val="dk1"/>
                </a:solidFill>
                <a:latin typeface="Calibri"/>
                <a:ea typeface="Calibri"/>
                <a:cs typeface="Calibri"/>
                <a:sym typeface="Calibri"/>
              </a:rPr>
              <a:t>self-supervised speech models</a:t>
            </a:r>
            <a:endParaRPr b="1"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a:t>
            </a:r>
            <a:r>
              <a:rPr lang="en" sz="1700">
                <a:solidFill>
                  <a:srgbClr val="222222"/>
                </a:solidFill>
                <a:latin typeface="Calibri"/>
                <a:ea typeface="Calibri"/>
                <a:cs typeface="Calibri"/>
                <a:sym typeface="Calibri"/>
              </a:rPr>
              <a:t> listening</a:t>
            </a:r>
            <a:endParaRPr>
              <a:solidFill>
                <a:srgbClr val="222222"/>
              </a:solidFill>
            </a:endParaRPr>
          </a:p>
        </p:txBody>
      </p:sp>
      <p:pic>
        <p:nvPicPr>
          <p:cNvPr id="820" name="Google Shape;820;p73"/>
          <p:cNvPicPr preferRelativeResize="0"/>
          <p:nvPr/>
        </p:nvPicPr>
        <p:blipFill>
          <a:blip r:embed="rId4">
            <a:alphaModFix/>
          </a:blip>
          <a:stretch>
            <a:fillRect/>
          </a:stretch>
        </p:blipFill>
        <p:spPr>
          <a:xfrm>
            <a:off x="4723825" y="2195663"/>
            <a:ext cx="3725706" cy="2317651"/>
          </a:xfrm>
          <a:prstGeom prst="rect">
            <a:avLst/>
          </a:prstGeom>
          <a:noFill/>
          <a:ln>
            <a:noFill/>
          </a:ln>
        </p:spPr>
      </p:pic>
      <p:pic>
        <p:nvPicPr>
          <p:cNvPr id="821" name="Google Shape;821;p73"/>
          <p:cNvPicPr preferRelativeResize="0"/>
          <p:nvPr/>
        </p:nvPicPr>
        <p:blipFill>
          <a:blip r:embed="rId5">
            <a:alphaModFix/>
          </a:blip>
          <a:stretch>
            <a:fillRect/>
          </a:stretch>
        </p:blipFill>
        <p:spPr>
          <a:xfrm rot="10800000">
            <a:off x="152360" y="4471900"/>
            <a:ext cx="40" cy="1"/>
          </a:xfrm>
          <a:prstGeom prst="rect">
            <a:avLst/>
          </a:prstGeom>
          <a:noFill/>
          <a:ln>
            <a:noFill/>
          </a:ln>
        </p:spPr>
      </p:pic>
      <p:sp>
        <p:nvSpPr>
          <p:cNvPr id="822" name="Google Shape;822;p73"/>
          <p:cNvSpPr txBox="1"/>
          <p:nvPr/>
        </p:nvSpPr>
        <p:spPr>
          <a:xfrm>
            <a:off x="6358200" y="1085525"/>
            <a:ext cx="22968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Middle layers of self-supervised speech models predict auditory cortex the best</a:t>
            </a:r>
            <a:endParaRPr sz="1200">
              <a:latin typeface="Calibri"/>
              <a:ea typeface="Calibri"/>
              <a:cs typeface="Calibri"/>
              <a:sym typeface="Calibri"/>
            </a:endParaRPr>
          </a:p>
        </p:txBody>
      </p:sp>
      <p:pic>
        <p:nvPicPr>
          <p:cNvPr id="823" name="Google Shape;823;p73"/>
          <p:cNvPicPr preferRelativeResize="0"/>
          <p:nvPr/>
        </p:nvPicPr>
        <p:blipFill>
          <a:blip r:embed="rId6">
            <a:alphaModFix/>
          </a:blip>
          <a:stretch>
            <a:fillRect/>
          </a:stretch>
        </p:blipFill>
        <p:spPr>
          <a:xfrm>
            <a:off x="857625" y="2229500"/>
            <a:ext cx="3558243" cy="2249963"/>
          </a:xfrm>
          <a:prstGeom prst="rect">
            <a:avLst/>
          </a:prstGeom>
          <a:noFill/>
          <a:ln>
            <a:noFill/>
          </a:ln>
        </p:spPr>
      </p:pic>
      <p:sp>
        <p:nvSpPr>
          <p:cNvPr id="824" name="Google Shape;824;p73"/>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4"/>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Audio: work utilizing DL progress</a:t>
            </a:r>
            <a:endParaRPr/>
          </a:p>
        </p:txBody>
      </p:sp>
      <p:sp>
        <p:nvSpPr>
          <p:cNvPr id="830" name="Google Shape;830;p74"/>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31" name="Google Shape;831;p74"/>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hlinkClick r:id="rId3"/>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sp>
        <p:nvSpPr>
          <p:cNvPr id="832" name="Google Shape;832;p74"/>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audio books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derived from pretrained self-supervised speech model</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a:t>
            </a:r>
            <a:r>
              <a:rPr lang="en" sz="1700">
                <a:latin typeface="Calibri"/>
                <a:ea typeface="Calibri"/>
                <a:cs typeface="Calibri"/>
                <a:sym typeface="Calibri"/>
              </a:rPr>
              <a:t> listening in 3 languages (Eng, Fr, Mandarin)</a:t>
            </a:r>
            <a:endParaRPr/>
          </a:p>
        </p:txBody>
      </p:sp>
      <p:sp>
        <p:nvSpPr>
          <p:cNvPr id="833" name="Google Shape;833;p74"/>
          <p:cNvSpPr txBox="1"/>
          <p:nvPr/>
        </p:nvSpPr>
        <p:spPr>
          <a:xfrm>
            <a:off x="5591000" y="2299838"/>
            <a:ext cx="2296800" cy="1293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Self-supervised speech models exhibit specialization for native sounds in the STS and MTG;</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IFG and AG show more general specialization for speech rather than native-language</a:t>
            </a:r>
            <a:endParaRPr sz="1200">
              <a:latin typeface="Calibri"/>
              <a:ea typeface="Calibri"/>
              <a:cs typeface="Calibri"/>
              <a:sym typeface="Calibri"/>
            </a:endParaRPr>
          </a:p>
        </p:txBody>
      </p:sp>
      <p:pic>
        <p:nvPicPr>
          <p:cNvPr id="834" name="Google Shape;834;p74"/>
          <p:cNvPicPr preferRelativeResize="0"/>
          <p:nvPr/>
        </p:nvPicPr>
        <p:blipFill>
          <a:blip r:embed="rId4">
            <a:alphaModFix/>
          </a:blip>
          <a:stretch>
            <a:fillRect/>
          </a:stretch>
        </p:blipFill>
        <p:spPr>
          <a:xfrm>
            <a:off x="595100" y="2073150"/>
            <a:ext cx="4691276" cy="2479850"/>
          </a:xfrm>
          <a:prstGeom prst="rect">
            <a:avLst/>
          </a:prstGeom>
          <a:noFill/>
          <a:ln>
            <a:noFill/>
          </a:ln>
        </p:spPr>
      </p:pic>
      <p:sp>
        <p:nvSpPr>
          <p:cNvPr id="835" name="Google Shape;835;p74"/>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5"/>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Agenda</a:t>
            </a:r>
            <a:endParaRPr/>
          </a:p>
        </p:txBody>
      </p:sp>
      <p:sp>
        <p:nvSpPr>
          <p:cNvPr id="841" name="Google Shape;841;p75"/>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fontScale="92500" lnSpcReduction="20000"/>
          </a:bodyPr>
          <a:lstStyle/>
          <a:p>
            <a:pPr indent="-161448" lvl="0" marL="177800" rtl="0" algn="l">
              <a:lnSpc>
                <a:spcPct val="90000"/>
              </a:lnSpc>
              <a:spcBef>
                <a:spcPts val="0"/>
              </a:spcBef>
              <a:spcAft>
                <a:spcPts val="0"/>
              </a:spcAft>
              <a:buClr>
                <a:schemeClr val="dk1"/>
              </a:buClr>
              <a:buSzPct val="100000"/>
              <a:buChar char="•"/>
            </a:pPr>
            <a:r>
              <a:rPr lang="en"/>
              <a:t>Introduction to Brain encoding and decoding [30 min]</a:t>
            </a:r>
            <a:endParaRPr/>
          </a:p>
          <a:p>
            <a:pPr indent="-161448" lvl="0" marL="177800" rtl="0" algn="l">
              <a:lnSpc>
                <a:spcPct val="90000"/>
              </a:lnSpc>
              <a:spcBef>
                <a:spcPts val="800"/>
              </a:spcBef>
              <a:spcAft>
                <a:spcPts val="0"/>
              </a:spcAft>
              <a:buClr>
                <a:schemeClr val="dk1"/>
              </a:buClr>
              <a:buSzPct val="100000"/>
              <a:buChar char="•"/>
            </a:pPr>
            <a:r>
              <a:rPr lang="en"/>
              <a:t>Stimulus Representations (Theory + Hands-on) [1 hour 30 min]</a:t>
            </a:r>
            <a:endParaRPr/>
          </a:p>
          <a:p>
            <a:pPr indent="-161448" lvl="0" marL="177800" rtl="0" algn="l">
              <a:lnSpc>
                <a:spcPct val="90000"/>
              </a:lnSpc>
              <a:spcBef>
                <a:spcPts val="800"/>
              </a:spcBef>
              <a:spcAft>
                <a:spcPts val="0"/>
              </a:spcAft>
              <a:buClr>
                <a:schemeClr val="dk1"/>
              </a:buClr>
              <a:buSzPct val="100000"/>
              <a:buChar char="•"/>
            </a:pPr>
            <a:r>
              <a:rPr lang="en"/>
              <a:t>Coffee break [15 min]</a:t>
            </a:r>
            <a:endParaRPr/>
          </a:p>
          <a:p>
            <a:pPr indent="-161448" lvl="0" marL="177800" rtl="0" algn="l">
              <a:lnSpc>
                <a:spcPct val="90000"/>
              </a:lnSpc>
              <a:spcBef>
                <a:spcPts val="800"/>
              </a:spcBef>
              <a:spcAft>
                <a:spcPts val="0"/>
              </a:spcAft>
              <a:buClr>
                <a:srgbClr val="FF0000"/>
              </a:buClr>
              <a:buSzPct val="100000"/>
              <a:buChar char="•"/>
            </a:pPr>
            <a:r>
              <a:rPr b="1" lang="en">
                <a:solidFill>
                  <a:srgbClr val="FF0000"/>
                </a:solidFill>
              </a:rPr>
              <a:t>Deep Learning for Brain Encoding (Theory + Hands-on) [1 hour 30 min]</a:t>
            </a:r>
            <a:endParaRPr b="1">
              <a:solidFill>
                <a:srgbClr val="FF0000"/>
              </a:solidFill>
            </a:endParaRPr>
          </a:p>
          <a:p>
            <a:pPr indent="-171132" lvl="1" marL="520700" rtl="0" algn="l">
              <a:spcBef>
                <a:spcPts val="400"/>
              </a:spcBef>
              <a:spcAft>
                <a:spcPts val="0"/>
              </a:spcAft>
              <a:buClr>
                <a:srgbClr val="000000"/>
              </a:buClr>
              <a:buSzPct val="77777"/>
              <a:buChar char="•"/>
            </a:pPr>
            <a:r>
              <a:rPr lang="en" sz="1800">
                <a:solidFill>
                  <a:srgbClr val="000000"/>
                </a:solidFill>
              </a:rPr>
              <a:t>Classic findings &amp; common approaches</a:t>
            </a:r>
            <a:endParaRPr sz="1800">
              <a:solidFill>
                <a:srgbClr val="000000"/>
              </a:solidFill>
            </a:endParaRPr>
          </a:p>
          <a:p>
            <a:pPr indent="-171132" lvl="1" marL="520700" rtl="0" algn="l">
              <a:spcBef>
                <a:spcPts val="400"/>
              </a:spcBef>
              <a:spcAft>
                <a:spcPts val="0"/>
              </a:spcAft>
              <a:buClr>
                <a:srgbClr val="FF0000"/>
              </a:buClr>
              <a:buSzPct val="77777"/>
              <a:buChar char="•"/>
            </a:pPr>
            <a:r>
              <a:rPr b="1" lang="en" sz="1800">
                <a:solidFill>
                  <a:srgbClr val="FF0000"/>
                </a:solidFill>
              </a:rPr>
              <a:t>More recent findings utilizing deep learning</a:t>
            </a:r>
            <a:endParaRPr b="1" sz="1800">
              <a:solidFill>
                <a:srgbClr val="FF0000"/>
              </a:solidFill>
            </a:endParaRPr>
          </a:p>
          <a:p>
            <a:pPr indent="-171132" lvl="1" marL="520700" rtl="0" algn="l">
              <a:spcBef>
                <a:spcPts val="400"/>
              </a:spcBef>
              <a:spcAft>
                <a:spcPts val="0"/>
              </a:spcAft>
              <a:buSzPct val="77777"/>
              <a:buChar char="•"/>
            </a:pPr>
            <a:r>
              <a:rPr lang="en" sz="1800"/>
              <a:t>Hands-on with multi-modal fMRI data [40 min]</a:t>
            </a:r>
            <a:endParaRPr b="1">
              <a:solidFill>
                <a:srgbClr val="FF0000"/>
              </a:solidFill>
            </a:endParaRPr>
          </a:p>
          <a:p>
            <a:pPr indent="-161448" lvl="0" marL="177800" rtl="0" algn="l">
              <a:lnSpc>
                <a:spcPct val="90000"/>
              </a:lnSpc>
              <a:spcBef>
                <a:spcPts val="800"/>
              </a:spcBef>
              <a:spcAft>
                <a:spcPts val="0"/>
              </a:spcAft>
              <a:buClr>
                <a:schemeClr val="dk1"/>
              </a:buClr>
              <a:buSzPct val="100000"/>
              <a:buChar char="•"/>
            </a:pPr>
            <a:r>
              <a:rPr lang="en"/>
              <a:t>Lunch break [1 hour 15 min]</a:t>
            </a:r>
            <a:endParaRPr/>
          </a:p>
          <a:p>
            <a:pPr indent="-161448" lvl="0" marL="177800" rtl="0" algn="l">
              <a:lnSpc>
                <a:spcPct val="90000"/>
              </a:lnSpc>
              <a:spcBef>
                <a:spcPts val="800"/>
              </a:spcBef>
              <a:spcAft>
                <a:spcPts val="0"/>
              </a:spcAft>
              <a:buClr>
                <a:schemeClr val="dk1"/>
              </a:buClr>
              <a:buSzPct val="100000"/>
              <a:buChar char="•"/>
            </a:pPr>
            <a:r>
              <a:rPr lang="en"/>
              <a:t>Deep Learning for Brain Decoding (Theory + Hands-on) [1 hour 30 min]</a:t>
            </a:r>
            <a:endParaRPr/>
          </a:p>
          <a:p>
            <a:pPr indent="-161448" lvl="0" marL="177800" rtl="0" algn="l">
              <a:lnSpc>
                <a:spcPct val="90000"/>
              </a:lnSpc>
              <a:spcBef>
                <a:spcPts val="800"/>
              </a:spcBef>
              <a:spcAft>
                <a:spcPts val="0"/>
              </a:spcAft>
              <a:buClr>
                <a:schemeClr val="dk1"/>
              </a:buClr>
              <a:buSzPct val="100000"/>
              <a:buChar char="•"/>
            </a:pPr>
            <a:r>
              <a:rPr lang="en"/>
              <a:t>Coffee break [15 min]</a:t>
            </a:r>
            <a:endParaRPr/>
          </a:p>
          <a:p>
            <a:pPr indent="-161448" lvl="0" marL="177800" rtl="0" algn="l">
              <a:lnSpc>
                <a:spcPct val="90000"/>
              </a:lnSpc>
              <a:spcBef>
                <a:spcPts val="800"/>
              </a:spcBef>
              <a:spcAft>
                <a:spcPts val="0"/>
              </a:spcAft>
              <a:buClr>
                <a:schemeClr val="dk1"/>
              </a:buClr>
              <a:buSzPct val="100000"/>
              <a:buChar char="•"/>
            </a:pPr>
            <a:r>
              <a:rPr lang="en"/>
              <a:t>Advanced Methods [1 hour]</a:t>
            </a:r>
            <a:endParaRPr/>
          </a:p>
          <a:p>
            <a:pPr indent="-161448" lvl="0" marL="177800" rtl="0" algn="l">
              <a:lnSpc>
                <a:spcPct val="90000"/>
              </a:lnSpc>
              <a:spcBef>
                <a:spcPts val="800"/>
              </a:spcBef>
              <a:spcAft>
                <a:spcPts val="0"/>
              </a:spcAft>
              <a:buClr>
                <a:schemeClr val="dk1"/>
              </a:buClr>
              <a:buSzPct val="100000"/>
              <a:buChar char="•"/>
            </a:pPr>
            <a:r>
              <a:rPr lang="en"/>
              <a:t>Summary and Future Trends [15 min]</a:t>
            </a:r>
            <a:endParaRPr/>
          </a:p>
          <a:p>
            <a:pPr indent="-38100" lvl="0" marL="177800" rtl="0" algn="l">
              <a:lnSpc>
                <a:spcPct val="90000"/>
              </a:lnSpc>
              <a:spcBef>
                <a:spcPts val="800"/>
              </a:spcBef>
              <a:spcAft>
                <a:spcPts val="0"/>
              </a:spcAft>
              <a:buClr>
                <a:schemeClr val="dk1"/>
              </a:buClr>
              <a:buSzPct val="100000"/>
              <a:buNone/>
            </a:pPr>
            <a:r>
              <a:t/>
            </a:r>
            <a:endParaRPr/>
          </a:p>
        </p:txBody>
      </p:sp>
      <p:sp>
        <p:nvSpPr>
          <p:cNvPr id="842" name="Google Shape;842;p75"/>
          <p:cNvSpPr txBox="1"/>
          <p:nvPr>
            <p:ph idx="11" type="ftr"/>
          </p:nvPr>
        </p:nvSpPr>
        <p:spPr>
          <a:xfrm>
            <a:off x="3071813" y="4899431"/>
            <a:ext cx="3250500" cy="273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a:t>CogSci 2022: DL for Brain Encoding and Decoding</a:t>
            </a:r>
            <a:endParaRPr/>
          </a:p>
        </p:txBody>
      </p:sp>
      <p:sp>
        <p:nvSpPr>
          <p:cNvPr id="843" name="Google Shape;843;p75"/>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0" y="1"/>
            <a:ext cx="9144000" cy="7143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Mechanistic understanding of information processing in the brain: 4 big questions</a:t>
            </a:r>
            <a:endParaRPr/>
          </a:p>
        </p:txBody>
      </p:sp>
      <p:sp>
        <p:nvSpPr>
          <p:cNvPr id="229" name="Google Shape;229;p40"/>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30" name="Google Shape;230;p40"/>
          <p:cNvSpPr txBox="1"/>
          <p:nvPr/>
        </p:nvSpPr>
        <p:spPr>
          <a:xfrm>
            <a:off x="5894188" y="2682758"/>
            <a:ext cx="17313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2300">
                <a:solidFill>
                  <a:schemeClr val="dk1"/>
                </a:solidFill>
                <a:latin typeface="Calibri"/>
                <a:ea typeface="Calibri"/>
                <a:cs typeface="Calibri"/>
                <a:sym typeface="Calibri"/>
              </a:rPr>
              <a:t> How</a:t>
            </a:r>
            <a:endParaRPr sz="2300">
              <a:solidFill>
                <a:schemeClr val="dk1"/>
              </a:solidFill>
              <a:latin typeface="Calibri"/>
              <a:ea typeface="Calibri"/>
              <a:cs typeface="Calibri"/>
              <a:sym typeface="Calibri"/>
            </a:endParaRPr>
          </a:p>
        </p:txBody>
      </p:sp>
      <p:grpSp>
        <p:nvGrpSpPr>
          <p:cNvPr id="231" name="Google Shape;231;p40"/>
          <p:cNvGrpSpPr/>
          <p:nvPr/>
        </p:nvGrpSpPr>
        <p:grpSpPr>
          <a:xfrm>
            <a:off x="1630238" y="2668055"/>
            <a:ext cx="2443839" cy="1463749"/>
            <a:chOff x="1630238" y="1189075"/>
            <a:chExt cx="2443839" cy="1463749"/>
          </a:xfrm>
        </p:grpSpPr>
        <p:pic>
          <p:nvPicPr>
            <p:cNvPr id="232" name="Google Shape;232;p40"/>
            <p:cNvPicPr preferRelativeResize="0"/>
            <p:nvPr/>
          </p:nvPicPr>
          <p:blipFill rotWithShape="1">
            <a:blip r:embed="rId3">
              <a:alphaModFix/>
            </a:blip>
            <a:srcRect b="65931" l="18139" r="16351" t="3304"/>
            <a:stretch/>
          </p:blipFill>
          <p:spPr>
            <a:xfrm>
              <a:off x="1630238" y="1688975"/>
              <a:ext cx="2443839" cy="963848"/>
            </a:xfrm>
            <a:prstGeom prst="rect">
              <a:avLst/>
            </a:prstGeom>
            <a:noFill/>
            <a:ln>
              <a:noFill/>
            </a:ln>
          </p:spPr>
        </p:pic>
        <p:sp>
          <p:nvSpPr>
            <p:cNvPr id="233" name="Google Shape;233;p40"/>
            <p:cNvSpPr txBox="1"/>
            <p:nvPr/>
          </p:nvSpPr>
          <p:spPr>
            <a:xfrm>
              <a:off x="2388438" y="1189075"/>
              <a:ext cx="1308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alibri"/>
                  <a:ea typeface="Calibri"/>
                  <a:cs typeface="Calibri"/>
                  <a:sym typeface="Calibri"/>
                </a:rPr>
                <a:t>Where</a:t>
              </a:r>
              <a:endParaRPr sz="2300">
                <a:latin typeface="Calibri"/>
                <a:ea typeface="Calibri"/>
                <a:cs typeface="Calibri"/>
                <a:sym typeface="Calibri"/>
              </a:endParaRPr>
            </a:p>
          </p:txBody>
        </p:sp>
      </p:grpSp>
      <p:grpSp>
        <p:nvGrpSpPr>
          <p:cNvPr id="234" name="Google Shape;234;p40"/>
          <p:cNvGrpSpPr/>
          <p:nvPr/>
        </p:nvGrpSpPr>
        <p:grpSpPr>
          <a:xfrm>
            <a:off x="4866126" y="1036675"/>
            <a:ext cx="2536997" cy="1708499"/>
            <a:chOff x="4866126" y="1189075"/>
            <a:chExt cx="2536997" cy="1708499"/>
          </a:xfrm>
        </p:grpSpPr>
        <p:pic>
          <p:nvPicPr>
            <p:cNvPr id="235" name="Google Shape;235;p40"/>
            <p:cNvPicPr preferRelativeResize="0"/>
            <p:nvPr/>
          </p:nvPicPr>
          <p:blipFill rotWithShape="1">
            <a:blip r:embed="rId4">
              <a:alphaModFix/>
            </a:blip>
            <a:srcRect b="50616" l="64973" r="0" t="13637"/>
            <a:stretch/>
          </p:blipFill>
          <p:spPr>
            <a:xfrm>
              <a:off x="4866126" y="1693244"/>
              <a:ext cx="1365103" cy="883110"/>
            </a:xfrm>
            <a:prstGeom prst="rect">
              <a:avLst/>
            </a:prstGeom>
            <a:noFill/>
            <a:ln>
              <a:noFill/>
            </a:ln>
          </p:spPr>
        </p:pic>
        <p:pic>
          <p:nvPicPr>
            <p:cNvPr id="236" name="Google Shape;236;p40"/>
            <p:cNvPicPr preferRelativeResize="0"/>
            <p:nvPr/>
          </p:nvPicPr>
          <p:blipFill rotWithShape="1">
            <a:blip r:embed="rId4">
              <a:alphaModFix/>
            </a:blip>
            <a:srcRect b="0" l="64973" r="0" t="51078"/>
            <a:stretch/>
          </p:blipFill>
          <p:spPr>
            <a:xfrm>
              <a:off x="6038020" y="1688975"/>
              <a:ext cx="1365103" cy="1208599"/>
            </a:xfrm>
            <a:prstGeom prst="rect">
              <a:avLst/>
            </a:prstGeom>
            <a:noFill/>
            <a:ln>
              <a:noFill/>
            </a:ln>
          </p:spPr>
        </p:pic>
        <p:sp>
          <p:nvSpPr>
            <p:cNvPr id="237" name="Google Shape;237;p40"/>
            <p:cNvSpPr txBox="1"/>
            <p:nvPr/>
          </p:nvSpPr>
          <p:spPr>
            <a:xfrm>
              <a:off x="5725364" y="1189075"/>
              <a:ext cx="1200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alibri"/>
                  <a:ea typeface="Calibri"/>
                  <a:cs typeface="Calibri"/>
                  <a:sym typeface="Calibri"/>
                </a:rPr>
                <a:t>When</a:t>
              </a:r>
              <a:endParaRPr sz="2300">
                <a:latin typeface="Calibri"/>
                <a:ea typeface="Calibri"/>
                <a:cs typeface="Calibri"/>
                <a:sym typeface="Calibri"/>
              </a:endParaRPr>
            </a:p>
          </p:txBody>
        </p:sp>
      </p:grpSp>
      <p:grpSp>
        <p:nvGrpSpPr>
          <p:cNvPr id="238" name="Google Shape;238;p40"/>
          <p:cNvGrpSpPr/>
          <p:nvPr/>
        </p:nvGrpSpPr>
        <p:grpSpPr>
          <a:xfrm>
            <a:off x="2115300" y="1064688"/>
            <a:ext cx="1751261" cy="1404487"/>
            <a:chOff x="2114050" y="2998863"/>
            <a:chExt cx="1751261" cy="1404487"/>
          </a:xfrm>
        </p:grpSpPr>
        <p:pic>
          <p:nvPicPr>
            <p:cNvPr id="239" name="Google Shape;239;p40"/>
            <p:cNvPicPr preferRelativeResize="0"/>
            <p:nvPr/>
          </p:nvPicPr>
          <p:blipFill>
            <a:blip r:embed="rId5">
              <a:alphaModFix/>
            </a:blip>
            <a:stretch>
              <a:fillRect/>
            </a:stretch>
          </p:blipFill>
          <p:spPr>
            <a:xfrm>
              <a:off x="2114050" y="3537675"/>
              <a:ext cx="1365000" cy="865674"/>
            </a:xfrm>
            <a:prstGeom prst="rect">
              <a:avLst/>
            </a:prstGeom>
            <a:noFill/>
            <a:ln>
              <a:noFill/>
            </a:ln>
          </p:spPr>
        </p:pic>
        <p:sp>
          <p:nvSpPr>
            <p:cNvPr id="240" name="Google Shape;240;p40"/>
            <p:cNvSpPr txBox="1"/>
            <p:nvPr/>
          </p:nvSpPr>
          <p:spPr>
            <a:xfrm>
              <a:off x="2500311" y="2998863"/>
              <a:ext cx="1365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alibri"/>
                  <a:ea typeface="Calibri"/>
                  <a:cs typeface="Calibri"/>
                  <a:sym typeface="Calibri"/>
                </a:rPr>
                <a:t>What</a:t>
              </a:r>
              <a:endParaRPr sz="2300">
                <a:latin typeface="Calibri"/>
                <a:ea typeface="Calibri"/>
                <a:cs typeface="Calibri"/>
                <a:sym typeface="Calibri"/>
              </a:endParaRPr>
            </a:p>
          </p:txBody>
        </p:sp>
      </p:grpSp>
      <p:grpSp>
        <p:nvGrpSpPr>
          <p:cNvPr id="241" name="Google Shape;241;p40"/>
          <p:cNvGrpSpPr/>
          <p:nvPr/>
        </p:nvGrpSpPr>
        <p:grpSpPr>
          <a:xfrm>
            <a:off x="5226700" y="3151200"/>
            <a:ext cx="2443825" cy="1146525"/>
            <a:chOff x="5226700" y="3456000"/>
            <a:chExt cx="2443825" cy="1146525"/>
          </a:xfrm>
        </p:grpSpPr>
        <p:pic>
          <p:nvPicPr>
            <p:cNvPr id="242" name="Google Shape;242;p40"/>
            <p:cNvPicPr preferRelativeResize="0"/>
            <p:nvPr/>
          </p:nvPicPr>
          <p:blipFill>
            <a:blip r:embed="rId6">
              <a:alphaModFix/>
            </a:blip>
            <a:stretch>
              <a:fillRect/>
            </a:stretch>
          </p:blipFill>
          <p:spPr>
            <a:xfrm>
              <a:off x="5226700" y="3526345"/>
              <a:ext cx="2443825" cy="1076180"/>
            </a:xfrm>
            <a:prstGeom prst="rect">
              <a:avLst/>
            </a:prstGeom>
            <a:noFill/>
            <a:ln>
              <a:noFill/>
            </a:ln>
          </p:spPr>
        </p:pic>
        <p:sp>
          <p:nvSpPr>
            <p:cNvPr id="243" name="Google Shape;243;p40"/>
            <p:cNvSpPr/>
            <p:nvPr/>
          </p:nvSpPr>
          <p:spPr>
            <a:xfrm>
              <a:off x="5706350" y="3456000"/>
              <a:ext cx="517800" cy="146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40"/>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pSp>
        <p:nvGrpSpPr>
          <p:cNvPr id="249" name="Google Shape;249;p41"/>
          <p:cNvGrpSpPr/>
          <p:nvPr/>
        </p:nvGrpSpPr>
        <p:grpSpPr>
          <a:xfrm>
            <a:off x="6836099" y="3298425"/>
            <a:ext cx="2193676" cy="915000"/>
            <a:chOff x="6759899" y="3298425"/>
            <a:chExt cx="2193676" cy="915000"/>
          </a:xfrm>
        </p:grpSpPr>
        <p:pic>
          <p:nvPicPr>
            <p:cNvPr id="250" name="Google Shape;250;p41"/>
            <p:cNvPicPr preferRelativeResize="0"/>
            <p:nvPr/>
          </p:nvPicPr>
          <p:blipFill>
            <a:blip r:embed="rId3">
              <a:alphaModFix/>
            </a:blip>
            <a:stretch>
              <a:fillRect/>
            </a:stretch>
          </p:blipFill>
          <p:spPr>
            <a:xfrm>
              <a:off x="6759899" y="3493525"/>
              <a:ext cx="720300" cy="719900"/>
            </a:xfrm>
            <a:prstGeom prst="rect">
              <a:avLst/>
            </a:prstGeom>
            <a:noFill/>
            <a:ln>
              <a:noFill/>
            </a:ln>
          </p:spPr>
        </p:pic>
        <p:sp>
          <p:nvSpPr>
            <p:cNvPr id="251" name="Google Shape;251;p41"/>
            <p:cNvSpPr txBox="1"/>
            <p:nvPr/>
          </p:nvSpPr>
          <p:spPr>
            <a:xfrm>
              <a:off x="7253175" y="3298425"/>
              <a:ext cx="17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stimulus properties</a:t>
              </a:r>
              <a:endParaRPr b="1">
                <a:latin typeface="Calibri"/>
                <a:ea typeface="Calibri"/>
                <a:cs typeface="Calibri"/>
                <a:sym typeface="Calibri"/>
              </a:endParaRPr>
            </a:p>
          </p:txBody>
        </p:sp>
      </p:grpSp>
      <p:sp>
        <p:nvSpPr>
          <p:cNvPr id="252" name="Google Shape;252;p41"/>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Encoding models have a causal interpretation</a:t>
            </a:r>
            <a:endParaRPr/>
          </a:p>
        </p:txBody>
      </p:sp>
      <p:sp>
        <p:nvSpPr>
          <p:cNvPr id="253" name="Google Shape;253;p41"/>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254" name="Google Shape;254;p41"/>
          <p:cNvGrpSpPr/>
          <p:nvPr/>
        </p:nvGrpSpPr>
        <p:grpSpPr>
          <a:xfrm>
            <a:off x="4919163" y="2458159"/>
            <a:ext cx="2638800" cy="546266"/>
            <a:chOff x="5312650" y="3001734"/>
            <a:chExt cx="2638800" cy="546266"/>
          </a:xfrm>
        </p:grpSpPr>
        <p:grpSp>
          <p:nvGrpSpPr>
            <p:cNvPr id="255" name="Google Shape;255;p41"/>
            <p:cNvGrpSpPr/>
            <p:nvPr/>
          </p:nvGrpSpPr>
          <p:grpSpPr>
            <a:xfrm>
              <a:off x="6420550" y="3001734"/>
              <a:ext cx="1530900" cy="546266"/>
              <a:chOff x="6080325" y="3807771"/>
              <a:chExt cx="1530900" cy="546266"/>
            </a:xfrm>
          </p:grpSpPr>
          <p:sp>
            <p:nvSpPr>
              <p:cNvPr id="256" name="Google Shape;256;p41"/>
              <p:cNvSpPr txBox="1"/>
              <p:nvPr/>
            </p:nvSpPr>
            <p:spPr>
              <a:xfrm>
                <a:off x="6080325" y="3953838"/>
                <a:ext cx="153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corr(                  )</a:t>
                </a:r>
                <a:endParaRPr>
                  <a:latin typeface="Montserrat"/>
                  <a:ea typeface="Montserrat"/>
                  <a:cs typeface="Montserrat"/>
                  <a:sym typeface="Montserrat"/>
                </a:endParaRPr>
              </a:p>
            </p:txBody>
          </p:sp>
          <p:grpSp>
            <p:nvGrpSpPr>
              <p:cNvPr id="257" name="Google Shape;257;p41"/>
              <p:cNvGrpSpPr/>
              <p:nvPr/>
            </p:nvGrpSpPr>
            <p:grpSpPr>
              <a:xfrm>
                <a:off x="6542508" y="3807771"/>
                <a:ext cx="1068600" cy="542478"/>
                <a:chOff x="6491250" y="4010447"/>
                <a:chExt cx="1068600" cy="542478"/>
              </a:xfrm>
            </p:grpSpPr>
            <p:sp>
              <p:nvSpPr>
                <p:cNvPr id="258" name="Google Shape;258;p41"/>
                <p:cNvSpPr txBox="1"/>
                <p:nvPr/>
              </p:nvSpPr>
              <p:spPr>
                <a:xfrm>
                  <a:off x="6491250" y="4152725"/>
                  <a:ext cx="10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Y</a:t>
                  </a:r>
                  <a:r>
                    <a:rPr baseline="-25000" lang="en">
                      <a:latin typeface="Montserrat"/>
                      <a:ea typeface="Montserrat"/>
                      <a:cs typeface="Montserrat"/>
                      <a:sym typeface="Montserrat"/>
                    </a:rPr>
                    <a:t>test</a:t>
                  </a:r>
                  <a:r>
                    <a:rPr lang="en">
                      <a:latin typeface="Montserrat"/>
                      <a:ea typeface="Montserrat"/>
                      <a:cs typeface="Montserrat"/>
                      <a:sym typeface="Montserrat"/>
                    </a:rPr>
                    <a:t>, </a:t>
                  </a:r>
                  <a:r>
                    <a:rPr lang="en">
                      <a:solidFill>
                        <a:schemeClr val="dk1"/>
                      </a:solidFill>
                      <a:latin typeface="Montserrat"/>
                      <a:ea typeface="Montserrat"/>
                      <a:cs typeface="Montserrat"/>
                      <a:sym typeface="Montserrat"/>
                    </a:rPr>
                    <a:t>Y</a:t>
                  </a:r>
                  <a:r>
                    <a:rPr baseline="-25000" lang="en">
                      <a:solidFill>
                        <a:schemeClr val="dk1"/>
                      </a:solidFill>
                      <a:latin typeface="Montserrat"/>
                      <a:ea typeface="Montserrat"/>
                      <a:cs typeface="Montserrat"/>
                      <a:sym typeface="Montserrat"/>
                    </a:rPr>
                    <a:t>test</a:t>
                  </a:r>
                  <a:endParaRPr>
                    <a:latin typeface="Montserrat"/>
                    <a:ea typeface="Montserrat"/>
                    <a:cs typeface="Montserrat"/>
                    <a:sym typeface="Montserrat"/>
                  </a:endParaRPr>
                </a:p>
              </p:txBody>
            </p:sp>
            <p:sp>
              <p:nvSpPr>
                <p:cNvPr id="259" name="Google Shape;259;p41"/>
                <p:cNvSpPr txBox="1"/>
                <p:nvPr/>
              </p:nvSpPr>
              <p:spPr>
                <a:xfrm>
                  <a:off x="6894376" y="4010447"/>
                  <a:ext cx="42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p:txBody>
            </p:sp>
          </p:grpSp>
        </p:grpSp>
        <p:sp>
          <p:nvSpPr>
            <p:cNvPr id="260" name="Google Shape;260;p41"/>
            <p:cNvSpPr txBox="1"/>
            <p:nvPr/>
          </p:nvSpPr>
          <p:spPr>
            <a:xfrm>
              <a:off x="5312650" y="3147471"/>
              <a:ext cx="10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Evaluate:</a:t>
              </a:r>
              <a:endParaRPr>
                <a:latin typeface="Calibri"/>
                <a:ea typeface="Calibri"/>
                <a:cs typeface="Calibri"/>
                <a:sym typeface="Calibri"/>
              </a:endParaRPr>
            </a:p>
          </p:txBody>
        </p:sp>
      </p:grpSp>
      <p:grpSp>
        <p:nvGrpSpPr>
          <p:cNvPr id="261" name="Google Shape;261;p41"/>
          <p:cNvGrpSpPr/>
          <p:nvPr/>
        </p:nvGrpSpPr>
        <p:grpSpPr>
          <a:xfrm>
            <a:off x="328170" y="1098225"/>
            <a:ext cx="4078755" cy="2078400"/>
            <a:chOff x="328170" y="1098225"/>
            <a:chExt cx="4078755" cy="2078400"/>
          </a:xfrm>
        </p:grpSpPr>
        <p:pic>
          <p:nvPicPr>
            <p:cNvPr id="262" name="Google Shape;262;p41"/>
            <p:cNvPicPr preferRelativeResize="0"/>
            <p:nvPr/>
          </p:nvPicPr>
          <p:blipFill rotWithShape="1">
            <a:blip r:embed="rId4">
              <a:alphaModFix/>
            </a:blip>
            <a:srcRect b="19152" l="0" r="0" t="15987"/>
            <a:stretch/>
          </p:blipFill>
          <p:spPr>
            <a:xfrm>
              <a:off x="328170" y="2255214"/>
              <a:ext cx="584100" cy="372074"/>
            </a:xfrm>
            <a:prstGeom prst="rect">
              <a:avLst/>
            </a:prstGeom>
            <a:noFill/>
            <a:ln>
              <a:noFill/>
            </a:ln>
          </p:spPr>
        </p:pic>
        <p:sp>
          <p:nvSpPr>
            <p:cNvPr id="263" name="Google Shape;263;p41"/>
            <p:cNvSpPr/>
            <p:nvPr/>
          </p:nvSpPr>
          <p:spPr>
            <a:xfrm>
              <a:off x="328175" y="1098225"/>
              <a:ext cx="2358900" cy="2078400"/>
            </a:xfrm>
            <a:prstGeom prst="roundRect">
              <a:avLst>
                <a:gd fmla="val 1074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41"/>
            <p:cNvPicPr preferRelativeResize="0"/>
            <p:nvPr/>
          </p:nvPicPr>
          <p:blipFill rotWithShape="1">
            <a:blip r:embed="rId5">
              <a:alphaModFix/>
            </a:blip>
            <a:srcRect b="0" l="0" r="5598" t="0"/>
            <a:stretch/>
          </p:blipFill>
          <p:spPr>
            <a:xfrm>
              <a:off x="1138125" y="1282275"/>
              <a:ext cx="1187050" cy="804450"/>
            </a:xfrm>
            <a:prstGeom prst="rect">
              <a:avLst/>
            </a:prstGeom>
            <a:noFill/>
            <a:ln>
              <a:noFill/>
            </a:ln>
          </p:spPr>
        </p:pic>
        <p:sp>
          <p:nvSpPr>
            <p:cNvPr id="265" name="Google Shape;265;p41"/>
            <p:cNvSpPr txBox="1"/>
            <p:nvPr/>
          </p:nvSpPr>
          <p:spPr>
            <a:xfrm>
              <a:off x="852275" y="2179025"/>
              <a:ext cx="183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t>“The problem is when the capsule moves from an elliptical orbit to a parabolic orbit.”</a:t>
              </a:r>
              <a:endParaRPr i="1" sz="1200"/>
            </a:p>
          </p:txBody>
        </p:sp>
        <p:pic>
          <p:nvPicPr>
            <p:cNvPr id="266" name="Google Shape;266;p41"/>
            <p:cNvPicPr preferRelativeResize="0"/>
            <p:nvPr/>
          </p:nvPicPr>
          <p:blipFill>
            <a:blip r:embed="rId6">
              <a:alphaModFix/>
            </a:blip>
            <a:stretch>
              <a:fillRect/>
            </a:stretch>
          </p:blipFill>
          <p:spPr>
            <a:xfrm>
              <a:off x="456118" y="1199894"/>
              <a:ext cx="421499" cy="421499"/>
            </a:xfrm>
            <a:prstGeom prst="rect">
              <a:avLst/>
            </a:prstGeom>
            <a:noFill/>
            <a:ln>
              <a:noFill/>
            </a:ln>
          </p:spPr>
        </p:pic>
        <p:cxnSp>
          <p:nvCxnSpPr>
            <p:cNvPr id="267" name="Google Shape;267;p41"/>
            <p:cNvCxnSpPr/>
            <p:nvPr/>
          </p:nvCxnSpPr>
          <p:spPr>
            <a:xfrm>
              <a:off x="2863393" y="2096150"/>
              <a:ext cx="597300" cy="0"/>
            </a:xfrm>
            <a:prstGeom prst="straightConnector1">
              <a:avLst/>
            </a:prstGeom>
            <a:noFill/>
            <a:ln cap="flat" cmpd="sng" w="38100">
              <a:solidFill>
                <a:schemeClr val="dk2"/>
              </a:solidFill>
              <a:prstDash val="solid"/>
              <a:round/>
              <a:headEnd len="med" w="med" type="none"/>
              <a:tailEnd len="med" w="med" type="triangle"/>
            </a:ln>
          </p:spPr>
        </p:cxnSp>
        <p:grpSp>
          <p:nvGrpSpPr>
            <p:cNvPr id="268" name="Google Shape;268;p41"/>
            <p:cNvGrpSpPr/>
            <p:nvPr/>
          </p:nvGrpSpPr>
          <p:grpSpPr>
            <a:xfrm>
              <a:off x="3528625" y="1778475"/>
              <a:ext cx="878300" cy="719900"/>
              <a:chOff x="3782725" y="2312050"/>
              <a:chExt cx="878300" cy="719900"/>
            </a:xfrm>
          </p:grpSpPr>
          <p:pic>
            <p:nvPicPr>
              <p:cNvPr id="269" name="Google Shape;269;p41"/>
              <p:cNvPicPr preferRelativeResize="0"/>
              <p:nvPr/>
            </p:nvPicPr>
            <p:blipFill rotWithShape="1">
              <a:blip r:embed="rId7">
                <a:alphaModFix/>
              </a:blip>
              <a:srcRect b="9352" l="62543" r="27799" t="67863"/>
              <a:stretch/>
            </p:blipFill>
            <p:spPr>
              <a:xfrm>
                <a:off x="3782725" y="2312050"/>
                <a:ext cx="878300" cy="719900"/>
              </a:xfrm>
              <a:prstGeom prst="rect">
                <a:avLst/>
              </a:prstGeom>
              <a:noFill/>
              <a:ln>
                <a:noFill/>
              </a:ln>
            </p:spPr>
          </p:pic>
          <p:sp>
            <p:nvSpPr>
              <p:cNvPr id="270" name="Google Shape;270;p41"/>
              <p:cNvSpPr/>
              <p:nvPr/>
            </p:nvSpPr>
            <p:spPr>
              <a:xfrm rot="1214296">
                <a:off x="4071676" y="2506752"/>
                <a:ext cx="63309" cy="76406"/>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p:nvPr/>
            </p:nvSpPr>
            <p:spPr>
              <a:xfrm>
                <a:off x="4255325" y="2739023"/>
                <a:ext cx="60300" cy="60300"/>
              </a:xfrm>
              <a:prstGeom prst="rect">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2" name="Google Shape;272;p41"/>
          <p:cNvSpPr txBox="1"/>
          <p:nvPr/>
        </p:nvSpPr>
        <p:spPr>
          <a:xfrm>
            <a:off x="3244400" y="958825"/>
            <a:ext cx="3850500" cy="615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Reveal which brain areas are affected by stimulus properties  </a:t>
            </a:r>
            <a:r>
              <a:rPr lang="en" sz="1100">
                <a:latin typeface="Calibri"/>
                <a:ea typeface="Calibri"/>
                <a:cs typeface="Calibri"/>
                <a:sym typeface="Calibri"/>
              </a:rPr>
              <a:t>[Weichwald et al. 2015]</a:t>
            </a:r>
            <a:endParaRPr sz="1100">
              <a:latin typeface="Calibri"/>
              <a:ea typeface="Calibri"/>
              <a:cs typeface="Calibri"/>
              <a:sym typeface="Calibri"/>
            </a:endParaRPr>
          </a:p>
        </p:txBody>
      </p:sp>
      <p:grpSp>
        <p:nvGrpSpPr>
          <p:cNvPr id="273" name="Google Shape;273;p41"/>
          <p:cNvGrpSpPr/>
          <p:nvPr/>
        </p:nvGrpSpPr>
        <p:grpSpPr>
          <a:xfrm>
            <a:off x="5139035" y="1270425"/>
            <a:ext cx="3415903" cy="1165100"/>
            <a:chOff x="5596235" y="1270425"/>
            <a:chExt cx="3415903" cy="1165100"/>
          </a:xfrm>
        </p:grpSpPr>
        <p:grpSp>
          <p:nvGrpSpPr>
            <p:cNvPr id="274" name="Google Shape;274;p41"/>
            <p:cNvGrpSpPr/>
            <p:nvPr/>
          </p:nvGrpSpPr>
          <p:grpSpPr>
            <a:xfrm>
              <a:off x="5596235" y="1270425"/>
              <a:ext cx="3415903" cy="1165100"/>
              <a:chOff x="5532522" y="1814000"/>
              <a:chExt cx="3415903" cy="1165100"/>
            </a:xfrm>
          </p:grpSpPr>
          <p:grpSp>
            <p:nvGrpSpPr>
              <p:cNvPr id="275" name="Google Shape;275;p41"/>
              <p:cNvGrpSpPr/>
              <p:nvPr/>
            </p:nvGrpSpPr>
            <p:grpSpPr>
              <a:xfrm>
                <a:off x="6438250" y="2259200"/>
                <a:ext cx="2245150" cy="719900"/>
                <a:chOff x="3312975" y="3483813"/>
                <a:chExt cx="2245150" cy="719900"/>
              </a:xfrm>
            </p:grpSpPr>
            <p:pic>
              <p:nvPicPr>
                <p:cNvPr id="276" name="Google Shape;276;p41"/>
                <p:cNvPicPr preferRelativeResize="0"/>
                <p:nvPr/>
              </p:nvPicPr>
              <p:blipFill rotWithShape="1">
                <a:blip r:embed="rId7">
                  <a:alphaModFix/>
                </a:blip>
                <a:srcRect b="9353" l="46230" r="37200" t="73121"/>
                <a:stretch/>
              </p:blipFill>
              <p:spPr>
                <a:xfrm>
                  <a:off x="3312975" y="3665034"/>
                  <a:ext cx="1357225" cy="498726"/>
                </a:xfrm>
                <a:prstGeom prst="rect">
                  <a:avLst/>
                </a:prstGeom>
                <a:noFill/>
                <a:ln>
                  <a:noFill/>
                </a:ln>
              </p:spPr>
            </p:pic>
            <p:grpSp>
              <p:nvGrpSpPr>
                <p:cNvPr id="277" name="Google Shape;277;p41"/>
                <p:cNvGrpSpPr/>
                <p:nvPr/>
              </p:nvGrpSpPr>
              <p:grpSpPr>
                <a:xfrm>
                  <a:off x="4679825" y="3483813"/>
                  <a:ext cx="878300" cy="719900"/>
                  <a:chOff x="2664900" y="3124413"/>
                  <a:chExt cx="878300" cy="719900"/>
                </a:xfrm>
              </p:grpSpPr>
              <p:pic>
                <p:nvPicPr>
                  <p:cNvPr id="278" name="Google Shape;278;p41"/>
                  <p:cNvPicPr preferRelativeResize="0"/>
                  <p:nvPr/>
                </p:nvPicPr>
                <p:blipFill rotWithShape="1">
                  <a:blip r:embed="rId7">
                    <a:alphaModFix/>
                  </a:blip>
                  <a:srcRect b="9352" l="62543" r="27799" t="67863"/>
                  <a:stretch/>
                </p:blipFill>
                <p:spPr>
                  <a:xfrm>
                    <a:off x="2664900" y="3124413"/>
                    <a:ext cx="878300" cy="719900"/>
                  </a:xfrm>
                  <a:prstGeom prst="rect">
                    <a:avLst/>
                  </a:prstGeom>
                  <a:noFill/>
                  <a:ln>
                    <a:noFill/>
                  </a:ln>
                </p:spPr>
              </p:pic>
              <p:sp>
                <p:nvSpPr>
                  <p:cNvPr id="279" name="Google Shape;279;p41"/>
                  <p:cNvSpPr/>
                  <p:nvPr/>
                </p:nvSpPr>
                <p:spPr>
                  <a:xfrm rot="1214296">
                    <a:off x="2956701" y="3314241"/>
                    <a:ext cx="63309" cy="76406"/>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p:nvPr/>
                </p:nvSpPr>
                <p:spPr>
                  <a:xfrm>
                    <a:off x="3140350" y="3546513"/>
                    <a:ext cx="60300" cy="60300"/>
                  </a:xfrm>
                  <a:prstGeom prst="rect">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1" name="Google Shape;281;p41"/>
              <p:cNvSpPr txBox="1"/>
              <p:nvPr/>
            </p:nvSpPr>
            <p:spPr>
              <a:xfrm>
                <a:off x="8070025" y="1814000"/>
                <a:ext cx="8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y</a:t>
                </a:r>
                <a:r>
                  <a:rPr baseline="-25000" lang="en">
                    <a:latin typeface="Montserrat"/>
                    <a:ea typeface="Montserrat"/>
                    <a:cs typeface="Montserrat"/>
                    <a:sym typeface="Montserrat"/>
                  </a:rPr>
                  <a:t>train</a:t>
                </a:r>
                <a:endParaRPr baseline="-25000">
                  <a:latin typeface="Montserrat"/>
                  <a:ea typeface="Montserrat"/>
                  <a:cs typeface="Montserrat"/>
                  <a:sym typeface="Montserrat"/>
                </a:endParaRPr>
              </a:p>
            </p:txBody>
          </p:sp>
          <p:sp>
            <p:nvSpPr>
              <p:cNvPr id="282" name="Google Shape;282;p41"/>
              <p:cNvSpPr txBox="1"/>
              <p:nvPr/>
            </p:nvSpPr>
            <p:spPr>
              <a:xfrm>
                <a:off x="5532522" y="2437750"/>
                <a:ext cx="6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Train:</a:t>
                </a:r>
                <a:endParaRPr>
                  <a:latin typeface="Calibri"/>
                  <a:ea typeface="Calibri"/>
                  <a:cs typeface="Calibri"/>
                  <a:sym typeface="Calibri"/>
                </a:endParaRPr>
              </a:p>
            </p:txBody>
          </p:sp>
        </p:grpSp>
        <p:sp>
          <p:nvSpPr>
            <p:cNvPr id="283" name="Google Shape;283;p41"/>
            <p:cNvSpPr/>
            <p:nvPr/>
          </p:nvSpPr>
          <p:spPr>
            <a:xfrm>
              <a:off x="6837225" y="1910775"/>
              <a:ext cx="720300" cy="33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txBox="1"/>
            <p:nvPr/>
          </p:nvSpPr>
          <p:spPr>
            <a:xfrm>
              <a:off x="6765825" y="1877625"/>
              <a:ext cx="9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&lt;0,1,...0&gt;</a:t>
              </a:r>
              <a:endParaRPr>
                <a:latin typeface="Montserrat"/>
                <a:ea typeface="Montserrat"/>
                <a:cs typeface="Montserrat"/>
                <a:sym typeface="Montserrat"/>
              </a:endParaRPr>
            </a:p>
          </p:txBody>
        </p:sp>
      </p:grpSp>
      <p:grpSp>
        <p:nvGrpSpPr>
          <p:cNvPr id="285" name="Google Shape;285;p41"/>
          <p:cNvGrpSpPr/>
          <p:nvPr/>
        </p:nvGrpSpPr>
        <p:grpSpPr>
          <a:xfrm>
            <a:off x="4854315" y="4247575"/>
            <a:ext cx="3480418" cy="618933"/>
            <a:chOff x="5311515" y="4247575"/>
            <a:chExt cx="3480418" cy="618933"/>
          </a:xfrm>
        </p:grpSpPr>
        <p:sp>
          <p:nvSpPr>
            <p:cNvPr id="286" name="Google Shape;286;p41"/>
            <p:cNvSpPr txBox="1"/>
            <p:nvPr/>
          </p:nvSpPr>
          <p:spPr>
            <a:xfrm>
              <a:off x="6779233" y="4250908"/>
              <a:ext cx="201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latent brain-relevant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stimulus properties</a:t>
              </a:r>
              <a:endParaRPr>
                <a:latin typeface="Calibri"/>
                <a:ea typeface="Calibri"/>
                <a:cs typeface="Calibri"/>
                <a:sym typeface="Calibri"/>
              </a:endParaRPr>
            </a:p>
          </p:txBody>
        </p:sp>
        <p:sp>
          <p:nvSpPr>
            <p:cNvPr id="287" name="Google Shape;287;p41"/>
            <p:cNvSpPr txBox="1"/>
            <p:nvPr/>
          </p:nvSpPr>
          <p:spPr>
            <a:xfrm>
              <a:off x="5311515" y="4247575"/>
              <a:ext cx="19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hypothesis    for</a:t>
              </a:r>
              <a:endParaRPr>
                <a:latin typeface="Calibri"/>
                <a:ea typeface="Calibri"/>
                <a:cs typeface="Calibri"/>
                <a:sym typeface="Calibri"/>
              </a:endParaRPr>
            </a:p>
          </p:txBody>
        </p:sp>
      </p:grpSp>
      <p:sp>
        <p:nvSpPr>
          <p:cNvPr id="288" name="Google Shape;288;p41"/>
          <p:cNvSpPr txBox="1"/>
          <p:nvPr/>
        </p:nvSpPr>
        <p:spPr>
          <a:xfrm>
            <a:off x="7197975" y="3653375"/>
            <a:ext cx="18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stim. representation</a:t>
            </a:r>
            <a:endParaRPr b="1">
              <a:latin typeface="Calibri"/>
              <a:ea typeface="Calibri"/>
              <a:cs typeface="Calibri"/>
              <a:sym typeface="Calibri"/>
            </a:endParaRPr>
          </a:p>
        </p:txBody>
      </p:sp>
      <p:grpSp>
        <p:nvGrpSpPr>
          <p:cNvPr id="289" name="Google Shape;289;p41"/>
          <p:cNvGrpSpPr/>
          <p:nvPr/>
        </p:nvGrpSpPr>
        <p:grpSpPr>
          <a:xfrm>
            <a:off x="1668925" y="3045375"/>
            <a:ext cx="3538300" cy="1602400"/>
            <a:chOff x="1668925" y="3045375"/>
            <a:chExt cx="3538300" cy="1602400"/>
          </a:xfrm>
        </p:grpSpPr>
        <p:sp>
          <p:nvSpPr>
            <p:cNvPr id="290" name="Google Shape;290;p41"/>
            <p:cNvSpPr txBox="1"/>
            <p:nvPr/>
          </p:nvSpPr>
          <p:spPr>
            <a:xfrm>
              <a:off x="2848325" y="4247575"/>
              <a:ext cx="23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stimulus representation     </a:t>
              </a:r>
              <a:endParaRPr>
                <a:latin typeface="Calibri"/>
                <a:ea typeface="Calibri"/>
                <a:cs typeface="Calibri"/>
                <a:sym typeface="Calibri"/>
              </a:endParaRPr>
            </a:p>
          </p:txBody>
        </p:sp>
        <p:grpSp>
          <p:nvGrpSpPr>
            <p:cNvPr id="291" name="Google Shape;291;p41"/>
            <p:cNvGrpSpPr/>
            <p:nvPr/>
          </p:nvGrpSpPr>
          <p:grpSpPr>
            <a:xfrm>
              <a:off x="1668925" y="3045375"/>
              <a:ext cx="3290850" cy="1122575"/>
              <a:chOff x="1668925" y="3045375"/>
              <a:chExt cx="3290850" cy="1122575"/>
            </a:xfrm>
          </p:grpSpPr>
          <p:grpSp>
            <p:nvGrpSpPr>
              <p:cNvPr id="292" name="Google Shape;292;p41"/>
              <p:cNvGrpSpPr/>
              <p:nvPr/>
            </p:nvGrpSpPr>
            <p:grpSpPr>
              <a:xfrm>
                <a:off x="1668925" y="3045375"/>
                <a:ext cx="3250250" cy="1122575"/>
                <a:chOff x="2126125" y="3045375"/>
                <a:chExt cx="3250250" cy="1122575"/>
              </a:xfrm>
            </p:grpSpPr>
            <p:sp>
              <p:nvSpPr>
                <p:cNvPr id="293" name="Google Shape;293;p41"/>
                <p:cNvSpPr/>
                <p:nvPr/>
              </p:nvSpPr>
              <p:spPr>
                <a:xfrm>
                  <a:off x="2126125" y="3045375"/>
                  <a:ext cx="1610608" cy="923453"/>
                </a:xfrm>
                <a:custGeom>
                  <a:rect b="b" l="l" r="r" t="t"/>
                  <a:pathLst>
                    <a:path extrusionOk="0" h="45118" w="63466">
                      <a:moveTo>
                        <a:pt x="63466" y="45118"/>
                      </a:moveTo>
                      <a:cubicBezTo>
                        <a:pt x="53792" y="43428"/>
                        <a:pt x="15644" y="42499"/>
                        <a:pt x="5421" y="34979"/>
                      </a:cubicBezTo>
                      <a:cubicBezTo>
                        <a:pt x="-4802" y="27459"/>
                        <a:pt x="2675" y="5830"/>
                        <a:pt x="2126" y="0"/>
                      </a:cubicBezTo>
                    </a:path>
                  </a:pathLst>
                </a:custGeom>
                <a:noFill/>
                <a:ln cap="flat" cmpd="sng" w="28575">
                  <a:solidFill>
                    <a:schemeClr val="dk2"/>
                  </a:solidFill>
                  <a:prstDash val="solid"/>
                  <a:round/>
                  <a:headEnd len="med" w="med" type="triangle"/>
                  <a:tailEnd len="med" w="med" type="none"/>
                </a:ln>
              </p:spPr>
            </p:sp>
            <p:sp>
              <p:nvSpPr>
                <p:cNvPr id="294" name="Google Shape;294;p41"/>
                <p:cNvSpPr txBox="1"/>
                <p:nvPr/>
              </p:nvSpPr>
              <p:spPr>
                <a:xfrm>
                  <a:off x="3765675" y="3767750"/>
                  <a:ext cx="161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&lt;0, 1, … 0&gt;</a:t>
                  </a:r>
                  <a:endParaRPr>
                    <a:latin typeface="Calibri"/>
                    <a:ea typeface="Calibri"/>
                    <a:cs typeface="Calibri"/>
                    <a:sym typeface="Calibri"/>
                  </a:endParaRPr>
                </a:p>
              </p:txBody>
            </p:sp>
          </p:grpSp>
          <p:sp>
            <p:nvSpPr>
              <p:cNvPr id="295" name="Google Shape;295;p41"/>
              <p:cNvSpPr txBox="1"/>
              <p:nvPr/>
            </p:nvSpPr>
            <p:spPr>
              <a:xfrm>
                <a:off x="2829175" y="3416225"/>
                <a:ext cx="21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Part of Speech: Noun</a:t>
                </a:r>
                <a:endParaRPr>
                  <a:latin typeface="Calibri"/>
                  <a:ea typeface="Calibri"/>
                  <a:cs typeface="Calibri"/>
                  <a:sym typeface="Calibri"/>
                </a:endParaRPr>
              </a:p>
            </p:txBody>
          </p:sp>
        </p:grpSp>
      </p:grpSp>
      <p:sp>
        <p:nvSpPr>
          <p:cNvPr id="296" name="Google Shape;296;p41"/>
          <p:cNvSpPr/>
          <p:nvPr/>
        </p:nvSpPr>
        <p:spPr>
          <a:xfrm>
            <a:off x="6928250" y="3573425"/>
            <a:ext cx="536400" cy="546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0" y="1"/>
            <a:ext cx="9144000" cy="71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Classic findings using encoding models</a:t>
            </a:r>
            <a:endParaRPr/>
          </a:p>
        </p:txBody>
      </p:sp>
      <p:sp>
        <p:nvSpPr>
          <p:cNvPr id="303" name="Google Shape;303;p42"/>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800"/>
              </a:spcBef>
              <a:spcAft>
                <a:spcPts val="0"/>
              </a:spcAft>
              <a:buClr>
                <a:schemeClr val="dk1"/>
              </a:buClr>
              <a:buSzPts val="2100"/>
              <a:buFont typeface="Calibri"/>
              <a:buChar char="•"/>
            </a:pPr>
            <a:r>
              <a:rPr lang="en"/>
              <a:t>Using representations of stimuli not from deep learning</a:t>
            </a:r>
            <a:endParaRPr/>
          </a:p>
          <a:p>
            <a:pPr indent="-171450" lvl="0" marL="177800" rtl="0" algn="l">
              <a:lnSpc>
                <a:spcPct val="90000"/>
              </a:lnSpc>
              <a:spcBef>
                <a:spcPts val="800"/>
              </a:spcBef>
              <a:spcAft>
                <a:spcPts val="0"/>
              </a:spcAft>
              <a:buClr>
                <a:schemeClr val="dk1"/>
              </a:buClr>
              <a:buSzPts val="2100"/>
              <a:buFont typeface="Calibri"/>
              <a:buChar char="•"/>
            </a:pPr>
            <a:r>
              <a:rPr lang="en"/>
              <a:t>Language: </a:t>
            </a:r>
            <a:endParaRPr/>
          </a:p>
          <a:p>
            <a:pPr indent="-222250" lvl="1" marL="520700" rtl="0" algn="l">
              <a:lnSpc>
                <a:spcPct val="90000"/>
              </a:lnSpc>
              <a:spcBef>
                <a:spcPts val="800"/>
              </a:spcBef>
              <a:spcAft>
                <a:spcPts val="0"/>
              </a:spcAft>
              <a:buClr>
                <a:schemeClr val="dk1"/>
              </a:buClr>
              <a:buSzPts val="2100"/>
              <a:buChar char="•"/>
            </a:pPr>
            <a:r>
              <a:rPr lang="en"/>
              <a:t>Mitchell et al. 2008, Science</a:t>
            </a:r>
            <a:endParaRPr/>
          </a:p>
          <a:p>
            <a:pPr indent="-171450" lvl="0" marL="177800" rtl="0" algn="l">
              <a:lnSpc>
                <a:spcPct val="90000"/>
              </a:lnSpc>
              <a:spcBef>
                <a:spcPts val="800"/>
              </a:spcBef>
              <a:spcAft>
                <a:spcPts val="0"/>
              </a:spcAft>
              <a:buClr>
                <a:schemeClr val="dk1"/>
              </a:buClr>
              <a:buSzPts val="2100"/>
              <a:buFont typeface="Calibri"/>
              <a:buChar char="•"/>
            </a:pPr>
            <a:r>
              <a:rPr lang="en"/>
              <a:t>Vision: </a:t>
            </a:r>
            <a:endParaRPr/>
          </a:p>
          <a:p>
            <a:pPr indent="-222250" lvl="1" marL="520700" rtl="0" algn="l">
              <a:lnSpc>
                <a:spcPct val="90000"/>
              </a:lnSpc>
              <a:spcBef>
                <a:spcPts val="800"/>
              </a:spcBef>
              <a:spcAft>
                <a:spcPts val="0"/>
              </a:spcAft>
              <a:buClr>
                <a:schemeClr val="dk1"/>
              </a:buClr>
              <a:buSzPts val="2100"/>
              <a:buChar char="•"/>
            </a:pPr>
            <a:r>
              <a:rPr lang="en"/>
              <a:t>Kay et al. 2008, Nature</a:t>
            </a:r>
            <a:endParaRPr/>
          </a:p>
          <a:p>
            <a:pPr indent="-222250" lvl="0" marL="177800" rtl="0" algn="l">
              <a:lnSpc>
                <a:spcPct val="90000"/>
              </a:lnSpc>
              <a:spcBef>
                <a:spcPts val="800"/>
              </a:spcBef>
              <a:spcAft>
                <a:spcPts val="0"/>
              </a:spcAft>
              <a:buSzPts val="2100"/>
              <a:buFont typeface="Calibri"/>
              <a:buChar char="•"/>
            </a:pPr>
            <a:r>
              <a:rPr lang="en"/>
              <a:t>Audio:</a:t>
            </a:r>
            <a:endParaRPr/>
          </a:p>
          <a:p>
            <a:pPr indent="-222250" lvl="1" marL="520700" rtl="0" algn="l">
              <a:lnSpc>
                <a:spcPct val="90000"/>
              </a:lnSpc>
              <a:spcBef>
                <a:spcPts val="800"/>
              </a:spcBef>
              <a:spcAft>
                <a:spcPts val="0"/>
              </a:spcAft>
              <a:buSzPts val="2100"/>
              <a:buChar char="•"/>
            </a:pPr>
            <a:r>
              <a:rPr lang="en"/>
              <a:t>Santoro et al. 2014, PLoS Comp Bio</a:t>
            </a:r>
            <a:endParaRPr/>
          </a:p>
          <a:p>
            <a:pPr indent="0" lvl="0" marL="177800" rtl="0" algn="l">
              <a:lnSpc>
                <a:spcPct val="90000"/>
              </a:lnSpc>
              <a:spcBef>
                <a:spcPts val="800"/>
              </a:spcBef>
              <a:spcAft>
                <a:spcPts val="0"/>
              </a:spcAft>
              <a:buNone/>
            </a:pPr>
            <a:r>
              <a:t/>
            </a:r>
            <a:endParaRPr/>
          </a:p>
          <a:p>
            <a:pPr indent="-38100" lvl="0" marL="177800" rtl="0" algn="l">
              <a:lnSpc>
                <a:spcPct val="90000"/>
              </a:lnSpc>
              <a:spcBef>
                <a:spcPts val="800"/>
              </a:spcBef>
              <a:spcAft>
                <a:spcPts val="0"/>
              </a:spcAft>
              <a:buClr>
                <a:schemeClr val="dk1"/>
              </a:buClr>
              <a:buSzPts val="2100"/>
              <a:buNone/>
            </a:pPr>
            <a:r>
              <a:t/>
            </a:r>
            <a:endParaRPr/>
          </a:p>
        </p:txBody>
      </p:sp>
      <p:sp>
        <p:nvSpPr>
          <p:cNvPr id="304" name="Google Shape;304;p42"/>
          <p:cNvSpPr txBox="1"/>
          <p:nvPr>
            <p:ph idx="12" type="sldNum"/>
          </p:nvPr>
        </p:nvSpPr>
        <p:spPr>
          <a:xfrm>
            <a:off x="6457950" y="4899431"/>
            <a:ext cx="2571900" cy="2739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Classic encoding model finding: Language</a:t>
            </a:r>
            <a:endParaRPr/>
          </a:p>
        </p:txBody>
      </p:sp>
      <p:sp>
        <p:nvSpPr>
          <p:cNvPr id="310" name="Google Shape;310;p43"/>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1" name="Google Shape;311;p43"/>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96850" lvl="0" marL="177800" rtl="0" algn="l">
              <a:spcBef>
                <a:spcPts val="0"/>
              </a:spcBef>
              <a:spcAft>
                <a:spcPts val="0"/>
              </a:spcAft>
              <a:buSzPts val="1700"/>
              <a:buChar char="•"/>
            </a:pPr>
            <a:r>
              <a:rPr lang="en" sz="1700"/>
              <a:t>Stimuli: concrete nouns + line drawings</a:t>
            </a:r>
            <a:endParaRPr sz="1700"/>
          </a:p>
          <a:p>
            <a:pPr indent="-196850" lvl="0" marL="177800" rtl="0" algn="l">
              <a:spcBef>
                <a:spcPts val="1000"/>
              </a:spcBef>
              <a:spcAft>
                <a:spcPts val="0"/>
              </a:spcAft>
              <a:buSzPts val="1700"/>
              <a:buChar char="•"/>
            </a:pPr>
            <a:r>
              <a:rPr lang="en" sz="1700"/>
              <a:t>Stimulus representation: corpus co-occurrence counts with 25 sensory-motor verbs (e.g. see, hear, taste, smell)</a:t>
            </a:r>
            <a:endParaRPr sz="1700"/>
          </a:p>
          <a:p>
            <a:pPr indent="0" lvl="0" marL="0" rtl="0" algn="l">
              <a:spcBef>
                <a:spcPts val="1000"/>
              </a:spcBef>
              <a:spcAft>
                <a:spcPts val="0"/>
              </a:spcAft>
              <a:buNone/>
            </a:pPr>
            <a:r>
              <a:t/>
            </a:r>
            <a:endParaRPr sz="1700"/>
          </a:p>
          <a:p>
            <a:pPr indent="0" lvl="0" marL="863600" rtl="0" algn="l">
              <a:spcBef>
                <a:spcPts val="800"/>
              </a:spcBef>
              <a:spcAft>
                <a:spcPts val="0"/>
              </a:spcAft>
              <a:buNone/>
            </a:pPr>
            <a:r>
              <a:t/>
            </a:r>
            <a:endParaRPr sz="1700"/>
          </a:p>
          <a:p>
            <a:pPr indent="0" lvl="0" marL="0" rtl="0" algn="l">
              <a:lnSpc>
                <a:spcPct val="90000"/>
              </a:lnSpc>
              <a:spcBef>
                <a:spcPts val="0"/>
              </a:spcBef>
              <a:spcAft>
                <a:spcPts val="0"/>
              </a:spcAft>
              <a:buNone/>
            </a:pPr>
            <a:r>
              <a:t/>
            </a:r>
            <a:endParaRPr/>
          </a:p>
        </p:txBody>
      </p:sp>
      <p:sp>
        <p:nvSpPr>
          <p:cNvPr id="312" name="Google Shape;312;p43"/>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3"/>
              </a:rPr>
              <a:t>Mitchell, Tom M., Svetlana V. Shinkareva, Andrew Carlson, Kai-Min Chang, Vicente L. Malave, Robert A. Mason, and Marcel Adam Just. "Predicting human brain activity associated with the meanings of nouns." science 320, no. 5880 (2008): 1191-1195.</a:t>
            </a:r>
            <a:endParaRPr/>
          </a:p>
        </p:txBody>
      </p:sp>
      <p:grpSp>
        <p:nvGrpSpPr>
          <p:cNvPr id="313" name="Google Shape;313;p43"/>
          <p:cNvGrpSpPr/>
          <p:nvPr/>
        </p:nvGrpSpPr>
        <p:grpSpPr>
          <a:xfrm>
            <a:off x="603539" y="2043483"/>
            <a:ext cx="8244268" cy="2384096"/>
            <a:chOff x="603539" y="2043483"/>
            <a:chExt cx="8244268" cy="2384096"/>
          </a:xfrm>
        </p:grpSpPr>
        <p:sp>
          <p:nvSpPr>
            <p:cNvPr id="314" name="Google Shape;314;p43"/>
            <p:cNvSpPr txBox="1"/>
            <p:nvPr/>
          </p:nvSpPr>
          <p:spPr>
            <a:xfrm>
              <a:off x="603548" y="4088879"/>
              <a:ext cx="333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[Barsalou, 1999; Barsalou, 2008; Pecher et al., 2005]</a:t>
              </a:r>
              <a:endParaRPr>
                <a:latin typeface="Calibri"/>
                <a:ea typeface="Calibri"/>
                <a:cs typeface="Calibri"/>
                <a:sym typeface="Calibri"/>
              </a:endParaRPr>
            </a:p>
          </p:txBody>
        </p:sp>
        <p:grpSp>
          <p:nvGrpSpPr>
            <p:cNvPr id="315" name="Google Shape;315;p43"/>
            <p:cNvGrpSpPr/>
            <p:nvPr/>
          </p:nvGrpSpPr>
          <p:grpSpPr>
            <a:xfrm>
              <a:off x="603539" y="2043483"/>
              <a:ext cx="8244268" cy="2156276"/>
              <a:chOff x="1010450" y="1391000"/>
              <a:chExt cx="8569925" cy="2394000"/>
            </a:xfrm>
          </p:grpSpPr>
          <p:pic>
            <p:nvPicPr>
              <p:cNvPr id="316" name="Google Shape;316;p43"/>
              <p:cNvPicPr preferRelativeResize="0"/>
              <p:nvPr/>
            </p:nvPicPr>
            <p:blipFill>
              <a:blip r:embed="rId4">
                <a:alphaModFix/>
              </a:blip>
              <a:stretch>
                <a:fillRect/>
              </a:stretch>
            </p:blipFill>
            <p:spPr>
              <a:xfrm>
                <a:off x="1010450" y="1438675"/>
                <a:ext cx="2824700" cy="1791400"/>
              </a:xfrm>
              <a:prstGeom prst="rect">
                <a:avLst/>
              </a:prstGeom>
              <a:noFill/>
              <a:ln>
                <a:noFill/>
              </a:ln>
            </p:spPr>
          </p:pic>
          <p:sp>
            <p:nvSpPr>
              <p:cNvPr id="317" name="Google Shape;317;p43"/>
              <p:cNvSpPr txBox="1"/>
              <p:nvPr/>
            </p:nvSpPr>
            <p:spPr>
              <a:xfrm>
                <a:off x="1104500" y="3230075"/>
                <a:ext cx="3259200" cy="5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libri"/>
                    <a:ea typeface="Calibri"/>
                    <a:cs typeface="Calibri"/>
                    <a:sym typeface="Calibri"/>
                  </a:rPr>
                  <a:t>figure from Kemmerer, 2014; adapted from Thompson-Schill et al. 2006</a:t>
                </a:r>
                <a:endParaRPr sz="1000">
                  <a:latin typeface="Calibri"/>
                  <a:ea typeface="Calibri"/>
                  <a:cs typeface="Calibri"/>
                  <a:sym typeface="Calibri"/>
                </a:endParaRPr>
              </a:p>
            </p:txBody>
          </p:sp>
          <p:sp>
            <p:nvSpPr>
              <p:cNvPr id="318" name="Google Shape;318;p43"/>
              <p:cNvSpPr txBox="1"/>
              <p:nvPr/>
            </p:nvSpPr>
            <p:spPr>
              <a:xfrm>
                <a:off x="4423675" y="1391000"/>
                <a:ext cx="5156700" cy="239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alibri"/>
                    <a:ea typeface="Calibri"/>
                    <a:cs typeface="Calibri"/>
                    <a:sym typeface="Calibri"/>
                  </a:rPr>
                  <a:t>Empirical evidence for distributed organization for attributes related to:</a:t>
                </a:r>
                <a:endParaRPr sz="1600">
                  <a:latin typeface="Calibri"/>
                  <a:ea typeface="Calibri"/>
                  <a:cs typeface="Calibri"/>
                  <a:sym typeface="Calibri"/>
                </a:endParaRPr>
              </a:p>
              <a:p>
                <a:pPr indent="-311150" lvl="0" marL="457200" rtl="0" algn="l">
                  <a:lnSpc>
                    <a:spcPct val="115000"/>
                  </a:lnSpc>
                  <a:spcBef>
                    <a:spcPts val="1000"/>
                  </a:spcBef>
                  <a:spcAft>
                    <a:spcPts val="0"/>
                  </a:spcAft>
                  <a:buSzPts val="1300"/>
                  <a:buFont typeface="Calibri"/>
                  <a:buChar char="●"/>
                </a:pPr>
                <a:r>
                  <a:rPr lang="en" sz="1300">
                    <a:latin typeface="Calibri"/>
                    <a:ea typeface="Calibri"/>
                    <a:cs typeface="Calibri"/>
                    <a:sym typeface="Calibri"/>
                  </a:rPr>
                  <a:t>audition [</a:t>
                </a:r>
                <a:r>
                  <a:rPr lang="en" sz="1300">
                    <a:solidFill>
                      <a:schemeClr val="dk1"/>
                    </a:solidFill>
                    <a:latin typeface="Calibri"/>
                    <a:ea typeface="Calibri"/>
                    <a:cs typeface="Calibri"/>
                    <a:sym typeface="Calibri"/>
                  </a:rPr>
                  <a:t>Kiefer et al., 2008]</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color [Simmons et al., 2007]</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shape [Chao et al., 1999]</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motion [Damasio et al., 1996]</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olfaction and taste [Goldberg, Perfetti, et al., 2006a; Goldberg, Perfetti, et al., 2006b]</a:t>
                </a:r>
                <a:endParaRPr sz="1300">
                  <a:solidFill>
                    <a:schemeClr val="dk1"/>
                  </a:solidFill>
                  <a:latin typeface="Calibri"/>
                  <a:ea typeface="Calibri"/>
                  <a:cs typeface="Calibri"/>
                  <a:sym typeface="Calibri"/>
                </a:endParaRPr>
              </a:p>
            </p:txBody>
          </p:sp>
        </p:grpSp>
      </p:grpSp>
      <p:grpSp>
        <p:nvGrpSpPr>
          <p:cNvPr id="319" name="Google Shape;319;p43"/>
          <p:cNvGrpSpPr/>
          <p:nvPr/>
        </p:nvGrpSpPr>
        <p:grpSpPr>
          <a:xfrm>
            <a:off x="4108401" y="767325"/>
            <a:ext cx="622386" cy="543533"/>
            <a:chOff x="587153" y="930031"/>
            <a:chExt cx="729900" cy="637500"/>
          </a:xfrm>
        </p:grpSpPr>
        <p:sp>
          <p:nvSpPr>
            <p:cNvPr id="320" name="Google Shape;320;p43"/>
            <p:cNvSpPr/>
            <p:nvPr/>
          </p:nvSpPr>
          <p:spPr>
            <a:xfrm>
              <a:off x="587153" y="930031"/>
              <a:ext cx="729900" cy="6375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bear</a:t>
              </a:r>
              <a:endParaRPr>
                <a:solidFill>
                  <a:schemeClr val="lt1"/>
                </a:solidFill>
              </a:endParaRPr>
            </a:p>
          </p:txBody>
        </p:sp>
        <p:pic>
          <p:nvPicPr>
            <p:cNvPr id="321" name="Google Shape;321;p43"/>
            <p:cNvPicPr preferRelativeResize="0"/>
            <p:nvPr/>
          </p:nvPicPr>
          <p:blipFill rotWithShape="1">
            <a:blip r:embed="rId5">
              <a:alphaModFix/>
            </a:blip>
            <a:srcRect b="49622" l="28314" r="57982" t="38656"/>
            <a:stretch/>
          </p:blipFill>
          <p:spPr>
            <a:xfrm>
              <a:off x="756720" y="1018451"/>
              <a:ext cx="464460" cy="245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Classic encoding model finding: Language</a:t>
            </a:r>
            <a:endParaRPr/>
          </a:p>
        </p:txBody>
      </p:sp>
      <p:sp>
        <p:nvSpPr>
          <p:cNvPr id="327" name="Google Shape;327;p44"/>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8" name="Google Shape;328;p44"/>
          <p:cNvSpPr txBox="1"/>
          <p:nvPr>
            <p:ph idx="1" type="body"/>
          </p:nvPr>
        </p:nvSpPr>
        <p:spPr>
          <a:xfrm>
            <a:off x="110729" y="828675"/>
            <a:ext cx="8919000" cy="3893400"/>
          </a:xfrm>
          <a:prstGeom prst="rect">
            <a:avLst/>
          </a:prstGeom>
          <a:noFill/>
          <a:ln>
            <a:noFill/>
          </a:ln>
        </p:spPr>
        <p:txBody>
          <a:bodyPr anchorCtr="0" anchor="t" bIns="34275" lIns="68575" spcFirstLastPara="1" rIns="68575" wrap="square" tIns="34275">
            <a:normAutofit/>
          </a:bodyPr>
          <a:lstStyle/>
          <a:p>
            <a:pPr indent="-196850" lvl="0" marL="177800" rtl="0" algn="l">
              <a:spcBef>
                <a:spcPts val="0"/>
              </a:spcBef>
              <a:spcAft>
                <a:spcPts val="0"/>
              </a:spcAft>
              <a:buSzPts val="1700"/>
              <a:buChar char="•"/>
            </a:pPr>
            <a:r>
              <a:rPr lang="en" sz="1700"/>
              <a:t>Stimuli: concrete nouns + line drawings</a:t>
            </a:r>
            <a:endParaRPr sz="1700"/>
          </a:p>
          <a:p>
            <a:pPr indent="-196850" lvl="0" marL="177800" rtl="0" algn="l">
              <a:spcBef>
                <a:spcPts val="1000"/>
              </a:spcBef>
              <a:spcAft>
                <a:spcPts val="0"/>
              </a:spcAft>
              <a:buSzPts val="1700"/>
              <a:buChar char="•"/>
            </a:pPr>
            <a:r>
              <a:rPr lang="en" sz="1700"/>
              <a:t>Stimulus representation: corpus co-occurrence counts with 25 sensory-motor verbs (e.g. see, hear, taste, smell)</a:t>
            </a:r>
            <a:endParaRPr sz="1700"/>
          </a:p>
          <a:p>
            <a:pPr indent="-196850" lvl="0" marL="177800" rtl="0" algn="l">
              <a:spcBef>
                <a:spcPts val="1000"/>
              </a:spcBef>
              <a:spcAft>
                <a:spcPts val="0"/>
              </a:spcAft>
              <a:buSzPts val="1700"/>
              <a:buChar char="•"/>
            </a:pPr>
            <a:r>
              <a:rPr lang="en" sz="1700"/>
              <a:t>Brain recording: fMRI</a:t>
            </a:r>
            <a:endParaRPr sz="1700"/>
          </a:p>
          <a:p>
            <a:pPr indent="0" lvl="0" marL="863600" rtl="0" algn="l">
              <a:spcBef>
                <a:spcPts val="800"/>
              </a:spcBef>
              <a:spcAft>
                <a:spcPts val="0"/>
              </a:spcAft>
              <a:buNone/>
            </a:pPr>
            <a:r>
              <a:t/>
            </a:r>
            <a:endParaRPr sz="1700"/>
          </a:p>
          <a:p>
            <a:pPr indent="0" lvl="0" marL="0" rtl="0" algn="l">
              <a:lnSpc>
                <a:spcPct val="90000"/>
              </a:lnSpc>
              <a:spcBef>
                <a:spcPts val="0"/>
              </a:spcBef>
              <a:spcAft>
                <a:spcPts val="0"/>
              </a:spcAft>
              <a:buNone/>
            </a:pPr>
            <a:r>
              <a:t/>
            </a:r>
            <a:endParaRPr/>
          </a:p>
        </p:txBody>
      </p:sp>
      <p:grpSp>
        <p:nvGrpSpPr>
          <p:cNvPr id="329" name="Google Shape;329;p44"/>
          <p:cNvGrpSpPr/>
          <p:nvPr/>
        </p:nvGrpSpPr>
        <p:grpSpPr>
          <a:xfrm>
            <a:off x="4108401" y="767325"/>
            <a:ext cx="622386" cy="543533"/>
            <a:chOff x="587153" y="930031"/>
            <a:chExt cx="729900" cy="637500"/>
          </a:xfrm>
        </p:grpSpPr>
        <p:sp>
          <p:nvSpPr>
            <p:cNvPr id="330" name="Google Shape;330;p44"/>
            <p:cNvSpPr/>
            <p:nvPr/>
          </p:nvSpPr>
          <p:spPr>
            <a:xfrm>
              <a:off x="587153" y="930031"/>
              <a:ext cx="729900" cy="6375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bear</a:t>
              </a:r>
              <a:endParaRPr>
                <a:solidFill>
                  <a:schemeClr val="lt1"/>
                </a:solidFill>
              </a:endParaRPr>
            </a:p>
          </p:txBody>
        </p:sp>
        <p:pic>
          <p:nvPicPr>
            <p:cNvPr id="331" name="Google Shape;331;p44"/>
            <p:cNvPicPr preferRelativeResize="0"/>
            <p:nvPr/>
          </p:nvPicPr>
          <p:blipFill rotWithShape="1">
            <a:blip r:embed="rId3">
              <a:alphaModFix/>
            </a:blip>
            <a:srcRect b="49622" l="28314" r="57982" t="38656"/>
            <a:stretch/>
          </p:blipFill>
          <p:spPr>
            <a:xfrm>
              <a:off x="756720" y="1018451"/>
              <a:ext cx="464460" cy="245441"/>
            </a:xfrm>
            <a:prstGeom prst="rect">
              <a:avLst/>
            </a:prstGeom>
            <a:noFill/>
            <a:ln>
              <a:noFill/>
            </a:ln>
          </p:spPr>
        </p:pic>
      </p:grpSp>
      <p:grpSp>
        <p:nvGrpSpPr>
          <p:cNvPr id="332" name="Google Shape;332;p44"/>
          <p:cNvGrpSpPr/>
          <p:nvPr/>
        </p:nvGrpSpPr>
        <p:grpSpPr>
          <a:xfrm>
            <a:off x="339838" y="2343154"/>
            <a:ext cx="3332130" cy="2130521"/>
            <a:chOff x="339838" y="2343154"/>
            <a:chExt cx="3332130" cy="2130521"/>
          </a:xfrm>
        </p:grpSpPr>
        <p:grpSp>
          <p:nvGrpSpPr>
            <p:cNvPr id="333" name="Google Shape;333;p44"/>
            <p:cNvGrpSpPr/>
            <p:nvPr/>
          </p:nvGrpSpPr>
          <p:grpSpPr>
            <a:xfrm>
              <a:off x="339838" y="2343154"/>
              <a:ext cx="3332130" cy="1494500"/>
              <a:chOff x="2397738" y="1738129"/>
              <a:chExt cx="3332130" cy="1494500"/>
            </a:xfrm>
          </p:grpSpPr>
          <p:pic>
            <p:nvPicPr>
              <p:cNvPr id="334" name="Google Shape;334;p44"/>
              <p:cNvPicPr preferRelativeResize="0"/>
              <p:nvPr/>
            </p:nvPicPr>
            <p:blipFill rotWithShape="1">
              <a:blip r:embed="rId4">
                <a:alphaModFix/>
              </a:blip>
              <a:srcRect b="18609" l="9647" r="62184" t="33612"/>
              <a:stretch/>
            </p:blipFill>
            <p:spPr>
              <a:xfrm>
                <a:off x="2597195" y="1738129"/>
                <a:ext cx="3132672" cy="1494500"/>
              </a:xfrm>
              <a:prstGeom prst="rect">
                <a:avLst/>
              </a:prstGeom>
              <a:noFill/>
              <a:ln>
                <a:noFill/>
              </a:ln>
            </p:spPr>
          </p:pic>
          <p:sp>
            <p:nvSpPr>
              <p:cNvPr id="335" name="Google Shape;335;p44"/>
              <p:cNvSpPr txBox="1"/>
              <p:nvPr/>
            </p:nvSpPr>
            <p:spPr>
              <a:xfrm>
                <a:off x="2397738" y="2210463"/>
                <a:ext cx="724800" cy="228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44"/>
            <p:cNvSpPr txBox="1"/>
            <p:nvPr/>
          </p:nvSpPr>
          <p:spPr>
            <a:xfrm>
              <a:off x="598400" y="3888675"/>
              <a:ext cx="2945700" cy="585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Accurately predicts fMRI recordings for a novel word</a:t>
              </a:r>
              <a:endParaRPr sz="1300">
                <a:latin typeface="Calibri"/>
                <a:ea typeface="Calibri"/>
                <a:cs typeface="Calibri"/>
                <a:sym typeface="Calibri"/>
              </a:endParaRPr>
            </a:p>
          </p:txBody>
        </p:sp>
      </p:grpSp>
      <p:grpSp>
        <p:nvGrpSpPr>
          <p:cNvPr id="337" name="Google Shape;337;p44"/>
          <p:cNvGrpSpPr/>
          <p:nvPr/>
        </p:nvGrpSpPr>
        <p:grpSpPr>
          <a:xfrm>
            <a:off x="3892225" y="2190750"/>
            <a:ext cx="4781425" cy="2195200"/>
            <a:chOff x="3892225" y="2190750"/>
            <a:chExt cx="4781425" cy="2195200"/>
          </a:xfrm>
        </p:grpSpPr>
        <p:pic>
          <p:nvPicPr>
            <p:cNvPr id="338" name="Google Shape;338;p44"/>
            <p:cNvPicPr preferRelativeResize="0"/>
            <p:nvPr/>
          </p:nvPicPr>
          <p:blipFill>
            <a:blip r:embed="rId5">
              <a:alphaModFix/>
            </a:blip>
            <a:stretch>
              <a:fillRect/>
            </a:stretch>
          </p:blipFill>
          <p:spPr>
            <a:xfrm>
              <a:off x="3892225" y="2190750"/>
              <a:ext cx="2878875" cy="2195200"/>
            </a:xfrm>
            <a:prstGeom prst="rect">
              <a:avLst/>
            </a:prstGeom>
            <a:noFill/>
            <a:ln>
              <a:noFill/>
            </a:ln>
          </p:spPr>
        </p:pic>
        <p:sp>
          <p:nvSpPr>
            <p:cNvPr id="339" name="Google Shape;339;p44"/>
            <p:cNvSpPr txBox="1"/>
            <p:nvPr/>
          </p:nvSpPr>
          <p:spPr>
            <a:xfrm>
              <a:off x="6848150" y="2333725"/>
              <a:ext cx="1825500" cy="1585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Correspondences</a:t>
              </a:r>
              <a:endParaRPr sz="1300">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between a semantic property (“push”) and the function of the cortical regions where the fMRI recordings are well predicted</a:t>
              </a:r>
              <a:endParaRPr sz="1300">
                <a:latin typeface="Calibri"/>
                <a:ea typeface="Calibri"/>
                <a:cs typeface="Calibri"/>
                <a:sym typeface="Calibri"/>
              </a:endParaRPr>
            </a:p>
          </p:txBody>
        </p:sp>
      </p:grpSp>
      <p:sp>
        <p:nvSpPr>
          <p:cNvPr id="340" name="Google Shape;340;p44"/>
          <p:cNvSpPr txBox="1"/>
          <p:nvPr>
            <p:ph idx="4294967295" type="body"/>
          </p:nvPr>
        </p:nvSpPr>
        <p:spPr>
          <a:xfrm>
            <a:off x="435651" y="4624300"/>
            <a:ext cx="80796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lang="en" u="sng">
                <a:solidFill>
                  <a:schemeClr val="hlink"/>
                </a:solidFill>
                <a:latin typeface="Arial"/>
                <a:ea typeface="Arial"/>
                <a:cs typeface="Arial"/>
                <a:sym typeface="Arial"/>
                <a:hlinkClick r:id="rId6"/>
              </a:rPr>
              <a:t>Mitchell, Tom M., Svetlana V. Shinkareva, Andrew Carlson, Kai-Min Chang, Vicente L. Malave, Robert A. Mason, and Marcel Adam Just. "Predicting human brain activity associated with the meanings of nouns." science 320, no. 5880 (2008): 1191-1195.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0" y="1"/>
            <a:ext cx="9144000" cy="714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Classic encoding model finding: Vision</a:t>
            </a:r>
            <a:endParaRPr/>
          </a:p>
        </p:txBody>
      </p:sp>
      <p:sp>
        <p:nvSpPr>
          <p:cNvPr id="346" name="Google Shape;346;p45"/>
          <p:cNvSpPr txBox="1"/>
          <p:nvPr>
            <p:ph idx="12" type="sldNum"/>
          </p:nvPr>
        </p:nvSpPr>
        <p:spPr>
          <a:xfrm>
            <a:off x="6457950" y="4899431"/>
            <a:ext cx="2571900" cy="2739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47" name="Google Shape;347;p45"/>
          <p:cNvSpPr txBox="1"/>
          <p:nvPr>
            <p:ph idx="4294967295" type="body"/>
          </p:nvPr>
        </p:nvSpPr>
        <p:spPr>
          <a:xfrm>
            <a:off x="256946" y="4615439"/>
            <a:ext cx="6689400" cy="133200"/>
          </a:xfrm>
          <a:prstGeom prst="rect">
            <a:avLst/>
          </a:prstGeom>
          <a:noFill/>
          <a:ln>
            <a:noFill/>
          </a:ln>
        </p:spPr>
        <p:txBody>
          <a:bodyPr anchorCtr="0" anchor="t" bIns="34275" lIns="68575" spcFirstLastPara="1" rIns="68575" wrap="square" tIns="34275">
            <a:normAutofit fontScale="25000" lnSpcReduction="10000"/>
          </a:bodyPr>
          <a:lstStyle/>
          <a:p>
            <a:pPr indent="0" lvl="0" marL="0" rtl="0" algn="l">
              <a:lnSpc>
                <a:spcPct val="90000"/>
              </a:lnSpc>
              <a:spcBef>
                <a:spcPts val="0"/>
              </a:spcBef>
              <a:spcAft>
                <a:spcPts val="0"/>
              </a:spcAft>
              <a:buClr>
                <a:srgbClr val="222222"/>
              </a:buClr>
              <a:buSzPct val="100000"/>
              <a:buNone/>
            </a:pPr>
            <a:r>
              <a:rPr b="0" i="0" lang="en" u="sng">
                <a:solidFill>
                  <a:srgbClr val="222222"/>
                </a:solidFill>
                <a:latin typeface="Arial"/>
                <a:ea typeface="Arial"/>
                <a:cs typeface="Arial"/>
                <a:sym typeface="Arial"/>
                <a:hlinkClick r:id="rId3">
                  <a:extLst>
                    <a:ext uri="{A12FA001-AC4F-418D-AE19-62706E023703}">
                      <ahyp:hlinkClr val="tx"/>
                    </a:ext>
                  </a:extLst>
                </a:hlinkClick>
              </a:rPr>
              <a:t>Kay, Kendrick N., Thomas Naselaris, Ryan J. Prenger, and Jack L. Gallant. "Identifying natural images from human brain activity." </a:t>
            </a:r>
            <a:r>
              <a:rPr b="0" i="1" lang="en" u="sng">
                <a:solidFill>
                  <a:srgbClr val="222222"/>
                </a:solidFill>
                <a:latin typeface="Arial"/>
                <a:ea typeface="Arial"/>
                <a:cs typeface="Arial"/>
                <a:sym typeface="Arial"/>
                <a:hlinkClick r:id="rId4">
                  <a:extLst>
                    <a:ext uri="{A12FA001-AC4F-418D-AE19-62706E023703}">
                      <ahyp:hlinkClr val="tx"/>
                    </a:ext>
                  </a:extLst>
                </a:hlinkClick>
              </a:rPr>
              <a:t>Nature</a:t>
            </a:r>
            <a:r>
              <a:rPr b="0" i="0" lang="en" u="sng">
                <a:solidFill>
                  <a:srgbClr val="222222"/>
                </a:solidFill>
                <a:latin typeface="Arial"/>
                <a:ea typeface="Arial"/>
                <a:cs typeface="Arial"/>
                <a:sym typeface="Arial"/>
                <a:hlinkClick r:id="rId5">
                  <a:extLst>
                    <a:ext uri="{A12FA001-AC4F-418D-AE19-62706E023703}">
                      <ahyp:hlinkClr val="tx"/>
                    </a:ext>
                  </a:extLst>
                </a:hlinkClick>
              </a:rPr>
              <a:t> 452, no. 7185 (2008): 352-355.</a:t>
            </a:r>
            <a:endParaRPr b="0" i="0">
              <a:solidFill>
                <a:srgbClr val="222222"/>
              </a:solidFill>
              <a:latin typeface="Arial"/>
              <a:ea typeface="Arial"/>
              <a:cs typeface="Arial"/>
              <a:sym typeface="Arial"/>
            </a:endParaRPr>
          </a:p>
        </p:txBody>
      </p:sp>
      <p:sp>
        <p:nvSpPr>
          <p:cNvPr id="348" name="Google Shape;348;p45"/>
          <p:cNvSpPr txBox="1"/>
          <p:nvPr/>
        </p:nvSpPr>
        <p:spPr>
          <a:xfrm>
            <a:off x="199475" y="854050"/>
            <a:ext cx="8607000" cy="1147800"/>
          </a:xfrm>
          <a:prstGeom prst="rect">
            <a:avLst/>
          </a:prstGeom>
          <a:noFill/>
          <a:ln>
            <a:noFill/>
          </a:ln>
        </p:spPr>
        <p:txBody>
          <a:bodyPr anchorCtr="0" anchor="t" bIns="91425" lIns="91425" spcFirstLastPara="1" rIns="91425" wrap="square" tIns="91425">
            <a:spAutoFit/>
          </a:bodyPr>
          <a:lstStyle/>
          <a:p>
            <a:pPr indent="-196850" lvl="0" marL="177800" rtl="0" algn="l">
              <a:lnSpc>
                <a:spcPct val="90000"/>
              </a:lnSpc>
              <a:spcBef>
                <a:spcPts val="0"/>
              </a:spcBef>
              <a:spcAft>
                <a:spcPts val="0"/>
              </a:spcAft>
              <a:buClr>
                <a:schemeClr val="dk1"/>
              </a:buClr>
              <a:buSzPts val="1700"/>
              <a:buChar char="•"/>
            </a:pPr>
            <a:r>
              <a:rPr lang="en" sz="1700">
                <a:solidFill>
                  <a:schemeClr val="dk1"/>
                </a:solidFill>
                <a:latin typeface="Calibri"/>
                <a:ea typeface="Calibri"/>
                <a:cs typeface="Calibri"/>
                <a:sym typeface="Calibri"/>
              </a:rPr>
              <a:t>Stimuli: natural images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0"/>
              </a:spcAft>
              <a:buClr>
                <a:schemeClr val="dk1"/>
              </a:buClr>
              <a:buSzPts val="1700"/>
              <a:buChar char="•"/>
            </a:pPr>
            <a:r>
              <a:rPr lang="en" sz="1700">
                <a:solidFill>
                  <a:schemeClr val="dk1"/>
                </a:solidFill>
                <a:latin typeface="Calibri"/>
                <a:ea typeface="Calibri"/>
                <a:cs typeface="Calibri"/>
                <a:sym typeface="Calibri"/>
              </a:rPr>
              <a:t>Stimulus representation: mixtures of Gabor wavelets</a:t>
            </a:r>
            <a:endParaRPr sz="1700">
              <a:solidFill>
                <a:schemeClr val="dk1"/>
              </a:solidFill>
              <a:latin typeface="Calibri"/>
              <a:ea typeface="Calibri"/>
              <a:cs typeface="Calibri"/>
              <a:sym typeface="Calibri"/>
            </a:endParaRPr>
          </a:p>
          <a:p>
            <a:pPr indent="-196850" lvl="0" marL="177800" rtl="0" algn="l">
              <a:lnSpc>
                <a:spcPct val="90000"/>
              </a:lnSpc>
              <a:spcBef>
                <a:spcPts val="1000"/>
              </a:spcBef>
              <a:spcAft>
                <a:spcPts val="1000"/>
              </a:spcAft>
              <a:buClr>
                <a:schemeClr val="dk1"/>
              </a:buClr>
              <a:buSzPts val="1700"/>
              <a:buChar char="•"/>
            </a:pPr>
            <a:r>
              <a:rPr lang="en" sz="1700">
                <a:solidFill>
                  <a:schemeClr val="dk1"/>
                </a:solidFill>
                <a:latin typeface="Calibri"/>
                <a:ea typeface="Calibri"/>
                <a:cs typeface="Calibri"/>
                <a:sym typeface="Calibri"/>
              </a:rPr>
              <a:t>Brain recording &amp; modality: fMRI, viewing</a:t>
            </a:r>
            <a:endParaRPr/>
          </a:p>
        </p:txBody>
      </p:sp>
      <p:pic>
        <p:nvPicPr>
          <p:cNvPr id="349" name="Google Shape;349;p45"/>
          <p:cNvPicPr preferRelativeResize="0"/>
          <p:nvPr/>
        </p:nvPicPr>
        <p:blipFill>
          <a:blip r:embed="rId6">
            <a:alphaModFix/>
          </a:blip>
          <a:stretch>
            <a:fillRect/>
          </a:stretch>
        </p:blipFill>
        <p:spPr>
          <a:xfrm>
            <a:off x="356650" y="2141600"/>
            <a:ext cx="3697750" cy="2215325"/>
          </a:xfrm>
          <a:prstGeom prst="rect">
            <a:avLst/>
          </a:prstGeom>
          <a:noFill/>
          <a:ln>
            <a:noFill/>
          </a:ln>
        </p:spPr>
      </p:pic>
      <p:pic>
        <p:nvPicPr>
          <p:cNvPr id="350" name="Google Shape;350;p45"/>
          <p:cNvPicPr preferRelativeResize="0"/>
          <p:nvPr/>
        </p:nvPicPr>
        <p:blipFill>
          <a:blip r:embed="rId7">
            <a:alphaModFix/>
          </a:blip>
          <a:stretch>
            <a:fillRect/>
          </a:stretch>
        </p:blipFill>
        <p:spPr>
          <a:xfrm>
            <a:off x="4451324" y="2513625"/>
            <a:ext cx="4211173" cy="1874000"/>
          </a:xfrm>
          <a:prstGeom prst="rect">
            <a:avLst/>
          </a:prstGeom>
          <a:noFill/>
          <a:ln>
            <a:noFill/>
          </a:ln>
        </p:spPr>
      </p:pic>
      <p:sp>
        <p:nvSpPr>
          <p:cNvPr id="351" name="Google Shape;351;p45"/>
          <p:cNvSpPr txBox="1"/>
          <p:nvPr/>
        </p:nvSpPr>
        <p:spPr>
          <a:xfrm>
            <a:off x="5480350" y="956288"/>
            <a:ext cx="3019500" cy="1185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Encoding models estimated quantitative receptive fields for V1-V3 voxels </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Identified which of a set of candidate natural image was viewed by a participant</a:t>
            </a:r>
            <a:endParaRPr sz="1300">
              <a:latin typeface="Calibri"/>
              <a:ea typeface="Calibri"/>
              <a:cs typeface="Calibri"/>
              <a:sym typeface="Calibri"/>
            </a:endParaRPr>
          </a:p>
        </p:txBody>
      </p:sp>
      <p:sp>
        <p:nvSpPr>
          <p:cNvPr id="352" name="Google Shape;352;p45"/>
          <p:cNvSpPr txBox="1"/>
          <p:nvPr>
            <p:ph idx="1" type="body"/>
          </p:nvPr>
        </p:nvSpPr>
        <p:spPr>
          <a:xfrm>
            <a:off x="110729" y="828675"/>
            <a:ext cx="8919000" cy="389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